
<file path=[Content_Types].xml><?xml version="1.0" encoding="utf-8"?>
<Types xmlns="http://schemas.openxmlformats.org/package/2006/content-types">
  <Default Extension="jpeg" ContentType="image/jpeg"/>
  <Default Extension="jpg" ContentType="image/jpeg"/>
  <Default Extension="jpg&amp;ehk=u4zhci8ExrDUvVC24uHNnA&amp;r=0&amp;pid=OfficeInsert" ContentType="image/jpeg"/>
  <Default Extension="jpg&amp;ehk=Wi9X1rSmAk3N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5.xml" ContentType="application/vnd.openxmlformats-officedocument.theme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72" r:id="rId2"/>
    <p:sldMasterId id="2147483684" r:id="rId3"/>
    <p:sldMasterId id="2147483696" r:id="rId4"/>
    <p:sldMasterId id="2147483708" r:id="rId5"/>
    <p:sldMasterId id="2147483721" r:id="rId6"/>
  </p:sldMasterIdLst>
  <p:notesMasterIdLst>
    <p:notesMasterId r:id="rId87"/>
  </p:notesMasterIdLst>
  <p:handoutMasterIdLst>
    <p:handoutMasterId r:id="rId88"/>
  </p:handoutMasterIdLst>
  <p:sldIdLst>
    <p:sldId id="834" r:id="rId7"/>
    <p:sldId id="836" r:id="rId8"/>
    <p:sldId id="838" r:id="rId9"/>
    <p:sldId id="980" r:id="rId10"/>
    <p:sldId id="776" r:id="rId11"/>
    <p:sldId id="777" r:id="rId12"/>
    <p:sldId id="778" r:id="rId13"/>
    <p:sldId id="919" r:id="rId14"/>
    <p:sldId id="781" r:id="rId15"/>
    <p:sldId id="782" r:id="rId16"/>
    <p:sldId id="967" r:id="rId17"/>
    <p:sldId id="979" r:id="rId18"/>
    <p:sldId id="784" r:id="rId19"/>
    <p:sldId id="921" r:id="rId20"/>
    <p:sldId id="922" r:id="rId21"/>
    <p:sldId id="785" r:id="rId22"/>
    <p:sldId id="789" r:id="rId23"/>
    <p:sldId id="788" r:id="rId24"/>
    <p:sldId id="790" r:id="rId25"/>
    <p:sldId id="791" r:id="rId26"/>
    <p:sldId id="792" r:id="rId27"/>
    <p:sldId id="1062" r:id="rId28"/>
    <p:sldId id="1057" r:id="rId29"/>
    <p:sldId id="851" r:id="rId30"/>
    <p:sldId id="969" r:id="rId31"/>
    <p:sldId id="839" r:id="rId32"/>
    <p:sldId id="849" r:id="rId33"/>
    <p:sldId id="841" r:id="rId34"/>
    <p:sldId id="843" r:id="rId35"/>
    <p:sldId id="842" r:id="rId36"/>
    <p:sldId id="796" r:id="rId37"/>
    <p:sldId id="798" r:id="rId38"/>
    <p:sldId id="850" r:id="rId39"/>
    <p:sldId id="394" r:id="rId40"/>
    <p:sldId id="1063" r:id="rId41"/>
    <p:sldId id="260" r:id="rId42"/>
    <p:sldId id="261" r:id="rId43"/>
    <p:sldId id="695" r:id="rId44"/>
    <p:sldId id="263" r:id="rId45"/>
    <p:sldId id="807" r:id="rId46"/>
    <p:sldId id="1064" r:id="rId47"/>
    <p:sldId id="970" r:id="rId48"/>
    <p:sldId id="268" r:id="rId49"/>
    <p:sldId id="1065" r:id="rId50"/>
    <p:sldId id="273" r:id="rId51"/>
    <p:sldId id="755" r:id="rId52"/>
    <p:sldId id="598" r:id="rId53"/>
    <p:sldId id="275" r:id="rId54"/>
    <p:sldId id="981" r:id="rId55"/>
    <p:sldId id="982" r:id="rId56"/>
    <p:sldId id="983" r:id="rId57"/>
    <p:sldId id="984" r:id="rId58"/>
    <p:sldId id="985" r:id="rId59"/>
    <p:sldId id="986" r:id="rId60"/>
    <p:sldId id="1066" r:id="rId61"/>
    <p:sldId id="1067" r:id="rId62"/>
    <p:sldId id="1069" r:id="rId63"/>
    <p:sldId id="1070" r:id="rId64"/>
    <p:sldId id="1071" r:id="rId65"/>
    <p:sldId id="1072" r:id="rId66"/>
    <p:sldId id="325" r:id="rId67"/>
    <p:sldId id="326" r:id="rId68"/>
    <p:sldId id="327" r:id="rId69"/>
    <p:sldId id="696" r:id="rId70"/>
    <p:sldId id="972" r:id="rId71"/>
    <p:sldId id="793" r:id="rId72"/>
    <p:sldId id="659" r:id="rId73"/>
    <p:sldId id="682" r:id="rId74"/>
    <p:sldId id="803" r:id="rId75"/>
    <p:sldId id="683" r:id="rId76"/>
    <p:sldId id="801" r:id="rId77"/>
    <p:sldId id="804" r:id="rId78"/>
    <p:sldId id="805" r:id="rId79"/>
    <p:sldId id="714" r:id="rId80"/>
    <p:sldId id="348" r:id="rId81"/>
    <p:sldId id="973" r:id="rId82"/>
    <p:sldId id="976" r:id="rId83"/>
    <p:sldId id="974" r:id="rId84"/>
    <p:sldId id="975" r:id="rId85"/>
    <p:sldId id="977" r:id="rId86"/>
  </p:sldIdLst>
  <p:sldSz cx="9144000" cy="6858000" type="screen4x3"/>
  <p:notesSz cx="7010400" cy="92964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FFF66"/>
    <a:srgbClr val="FFFFFF"/>
    <a:srgbClr val="FF99FF"/>
    <a:srgbClr val="EAEAEA"/>
    <a:srgbClr val="DDDD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581" autoAdjust="0"/>
    <p:restoredTop sz="86427" autoAdjust="0"/>
  </p:normalViewPr>
  <p:slideViewPr>
    <p:cSldViewPr snapToGrid="0" snapToObjects="1">
      <p:cViewPr varScale="1">
        <p:scale>
          <a:sx n="59" d="100"/>
          <a:sy n="59" d="100"/>
        </p:scale>
        <p:origin x="1428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8" d="100"/>
        <a:sy n="108" d="100"/>
      </p:scale>
      <p:origin x="0" y="-889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0.xml"/><Relationship Id="rId21" Type="http://schemas.openxmlformats.org/officeDocument/2006/relationships/slide" Target="slides/slide15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63" Type="http://schemas.openxmlformats.org/officeDocument/2006/relationships/slide" Target="slides/slide57.xml"/><Relationship Id="rId68" Type="http://schemas.openxmlformats.org/officeDocument/2006/relationships/slide" Target="slides/slide62.xml"/><Relationship Id="rId84" Type="http://schemas.openxmlformats.org/officeDocument/2006/relationships/slide" Target="slides/slide78.xml"/><Relationship Id="rId89" Type="http://schemas.openxmlformats.org/officeDocument/2006/relationships/presProps" Target="presProps.xml"/><Relationship Id="rId16" Type="http://schemas.openxmlformats.org/officeDocument/2006/relationships/slide" Target="slides/slide10.xml"/><Relationship Id="rId11" Type="http://schemas.openxmlformats.org/officeDocument/2006/relationships/slide" Target="slides/slide5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53" Type="http://schemas.openxmlformats.org/officeDocument/2006/relationships/slide" Target="slides/slide47.xml"/><Relationship Id="rId58" Type="http://schemas.openxmlformats.org/officeDocument/2006/relationships/slide" Target="slides/slide52.xml"/><Relationship Id="rId74" Type="http://schemas.openxmlformats.org/officeDocument/2006/relationships/slide" Target="slides/slide68.xml"/><Relationship Id="rId79" Type="http://schemas.openxmlformats.org/officeDocument/2006/relationships/slide" Target="slides/slide73.xml"/><Relationship Id="rId5" Type="http://schemas.openxmlformats.org/officeDocument/2006/relationships/slideMaster" Target="slideMasters/slideMaster5.xml"/><Relationship Id="rId90" Type="http://schemas.openxmlformats.org/officeDocument/2006/relationships/viewProps" Target="viewProps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slide" Target="slides/slide50.xml"/><Relationship Id="rId64" Type="http://schemas.openxmlformats.org/officeDocument/2006/relationships/slide" Target="slides/slide58.xml"/><Relationship Id="rId69" Type="http://schemas.openxmlformats.org/officeDocument/2006/relationships/slide" Target="slides/slide63.xml"/><Relationship Id="rId77" Type="http://schemas.openxmlformats.org/officeDocument/2006/relationships/slide" Target="slides/slide71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72" Type="http://schemas.openxmlformats.org/officeDocument/2006/relationships/slide" Target="slides/slide66.xml"/><Relationship Id="rId80" Type="http://schemas.openxmlformats.org/officeDocument/2006/relationships/slide" Target="slides/slide74.xml"/><Relationship Id="rId85" Type="http://schemas.openxmlformats.org/officeDocument/2006/relationships/slide" Target="slides/slide79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slide" Target="slides/slide53.xml"/><Relationship Id="rId67" Type="http://schemas.openxmlformats.org/officeDocument/2006/relationships/slide" Target="slides/slide61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slide" Target="slides/slide48.xml"/><Relationship Id="rId62" Type="http://schemas.openxmlformats.org/officeDocument/2006/relationships/slide" Target="slides/slide56.xml"/><Relationship Id="rId70" Type="http://schemas.openxmlformats.org/officeDocument/2006/relationships/slide" Target="slides/slide64.xml"/><Relationship Id="rId75" Type="http://schemas.openxmlformats.org/officeDocument/2006/relationships/slide" Target="slides/slide69.xml"/><Relationship Id="rId83" Type="http://schemas.openxmlformats.org/officeDocument/2006/relationships/slide" Target="slides/slide77.xml"/><Relationship Id="rId88" Type="http://schemas.openxmlformats.org/officeDocument/2006/relationships/handoutMaster" Target="handoutMasters/handoutMaster1.xml"/><Relationship Id="rId9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slide" Target="slides/slide51.xml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Relationship Id="rId60" Type="http://schemas.openxmlformats.org/officeDocument/2006/relationships/slide" Target="slides/slide54.xml"/><Relationship Id="rId65" Type="http://schemas.openxmlformats.org/officeDocument/2006/relationships/slide" Target="slides/slide59.xml"/><Relationship Id="rId73" Type="http://schemas.openxmlformats.org/officeDocument/2006/relationships/slide" Target="slides/slide67.xml"/><Relationship Id="rId78" Type="http://schemas.openxmlformats.org/officeDocument/2006/relationships/slide" Target="slides/slide72.xml"/><Relationship Id="rId81" Type="http://schemas.openxmlformats.org/officeDocument/2006/relationships/slide" Target="slides/slide75.xml"/><Relationship Id="rId86" Type="http://schemas.openxmlformats.org/officeDocument/2006/relationships/slide" Target="slides/slide80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9" Type="http://schemas.openxmlformats.org/officeDocument/2006/relationships/slide" Target="slides/slide33.xml"/><Relationship Id="rId34" Type="http://schemas.openxmlformats.org/officeDocument/2006/relationships/slide" Target="slides/slide28.xml"/><Relationship Id="rId50" Type="http://schemas.openxmlformats.org/officeDocument/2006/relationships/slide" Target="slides/slide44.xml"/><Relationship Id="rId55" Type="http://schemas.openxmlformats.org/officeDocument/2006/relationships/slide" Target="slides/slide49.xml"/><Relationship Id="rId76" Type="http://schemas.openxmlformats.org/officeDocument/2006/relationships/slide" Target="slides/slide70.xml"/><Relationship Id="rId7" Type="http://schemas.openxmlformats.org/officeDocument/2006/relationships/slide" Target="slides/slide1.xml"/><Relationship Id="rId71" Type="http://schemas.openxmlformats.org/officeDocument/2006/relationships/slide" Target="slides/slide65.xml"/><Relationship Id="rId92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3.xml"/><Relationship Id="rId24" Type="http://schemas.openxmlformats.org/officeDocument/2006/relationships/slide" Target="slides/slide18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66" Type="http://schemas.openxmlformats.org/officeDocument/2006/relationships/slide" Target="slides/slide60.xml"/><Relationship Id="rId87" Type="http://schemas.openxmlformats.org/officeDocument/2006/relationships/notesMaster" Target="notesMasters/notesMaster1.xml"/><Relationship Id="rId61" Type="http://schemas.openxmlformats.org/officeDocument/2006/relationships/slide" Target="slides/slide55.xml"/><Relationship Id="rId82" Type="http://schemas.openxmlformats.org/officeDocument/2006/relationships/slide" Target="slides/slide76.xml"/><Relationship Id="rId19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E7ACC01D-6635-46F0-9EEB-3DFF757712A2}" type="datetimeFigureOut">
              <a:rPr lang="en-US" smtClean="0"/>
              <a:pPr/>
              <a:t>7/1/2025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9BCE8162-ACB7-4703-9694-372A3FE176A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19431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499E9FBE-7BE8-4DEE-8580-EB551673694B}" type="datetimeFigureOut">
              <a:rPr lang="en-US" smtClean="0"/>
              <a:pPr/>
              <a:t>7/1/2025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0318E271-496A-42FE-8D60-15B7B28CB68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818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18E271-496A-42FE-8D60-15B7B28CB68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3065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forExample.ino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18E271-496A-42FE-8D60-15B7B28CB68D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0275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18E271-496A-42FE-8D60-15B7B28CB68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603921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4" name="Google Shape;384;p5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5:notes"/>
          <p:cNvSpPr txBox="1">
            <a:spLocks noGrp="1"/>
          </p:cNvSpPr>
          <p:nvPr>
            <p:ph type="sldNum" idx="12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36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0" name="Google Shape;410;p6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1" name="Google Shape;411;p6:notes"/>
          <p:cNvSpPr txBox="1">
            <a:spLocks noGrp="1"/>
          </p:cNvSpPr>
          <p:nvPr>
            <p:ph type="sldNum" idx="12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37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8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5" name="Google Shape;44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10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5" name="Google Shape;495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593515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18E271-496A-42FE-8D60-15B7B28CB68D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47949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13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" name="Google Shape;52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8" name="Google Shape;538;p14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9" name="Google Shape;539;p14:notes"/>
          <p:cNvSpPr txBox="1">
            <a:spLocks noGrp="1"/>
          </p:cNvSpPr>
          <p:nvPr>
            <p:ph type="sldNum" idx="12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655839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18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2" name="Google Shape;592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18E271-496A-42FE-8D60-15B7B28CB68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7066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18E271-496A-42FE-8D60-15B7B28CB68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6780680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24" name="Google Shape;624;p20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5" name="Google Shape;625;p20:notes"/>
          <p:cNvSpPr txBox="1">
            <a:spLocks noGrp="1"/>
          </p:cNvSpPr>
          <p:nvPr>
            <p:ph type="sldNum" idx="12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48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18E271-496A-42FE-8D60-15B7B28CB68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3340501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18E271-496A-42FE-8D60-15B7B28CB68D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62268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18E271-496A-42FE-8D60-15B7B28CB68D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39299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18E271-496A-42FE-8D60-15B7B28CB68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4030207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18E271-496A-42FE-8D60-15B7B28CB68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5913672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18E271-496A-42FE-8D60-15B7B28CB68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3672153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18E271-496A-42FE-8D60-15B7B28CB68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9768131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18E271-496A-42FE-8D60-15B7B28CB68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555801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18E271-496A-42FE-8D60-15B7B28CB68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74404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18E271-496A-42FE-8D60-15B7B28CB68D}" type="slidenum">
              <a:rPr lang="en-US" smtClean="0"/>
              <a:pPr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32404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18E271-496A-42FE-8D60-15B7B28CB68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8261010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18E271-496A-42FE-8D60-15B7B28CB68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996768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18E271-496A-42FE-8D60-15B7B28CB68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3737455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18E271-496A-42FE-8D60-15B7B28CB68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8300227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18E271-496A-42FE-8D60-15B7B28CB68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1951056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18E271-496A-42FE-8D60-15B7B28CB68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5787356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18E271-496A-42FE-8D60-15B7B28CB68D}" type="slidenum">
              <a:rPr lang="en-US" smtClean="0"/>
              <a:pPr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4119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are many solutions</a:t>
            </a:r>
          </a:p>
          <a:p>
            <a:r>
              <a:rPr lang="en-US" dirty="0"/>
              <a:t>Suppose we start with:</a:t>
            </a:r>
          </a:p>
          <a:p>
            <a:r>
              <a:rPr lang="en-US" dirty="0" err="1"/>
              <a:t>int</a:t>
            </a:r>
            <a:r>
              <a:rPr lang="en-US" dirty="0"/>
              <a:t> Left = </a:t>
            </a:r>
            <a:r>
              <a:rPr lang="en-US" dirty="0" err="1"/>
              <a:t>digitalRead</a:t>
            </a:r>
            <a:r>
              <a:rPr lang="en-US" dirty="0"/>
              <a:t>(</a:t>
            </a:r>
            <a:r>
              <a:rPr lang="en-US" dirty="0" err="1"/>
              <a:t>LeftSwitch</a:t>
            </a:r>
            <a:r>
              <a:rPr lang="en-US" dirty="0"/>
              <a:t>);  </a:t>
            </a:r>
          </a:p>
          <a:p>
            <a:r>
              <a:rPr lang="en-US" dirty="0" err="1"/>
              <a:t>int</a:t>
            </a:r>
            <a:r>
              <a:rPr lang="en-US" dirty="0"/>
              <a:t> Right = </a:t>
            </a:r>
            <a:r>
              <a:rPr lang="en-US" dirty="0" err="1"/>
              <a:t>digitalRead</a:t>
            </a:r>
            <a:r>
              <a:rPr lang="en-US" dirty="0"/>
              <a:t>(</a:t>
            </a:r>
            <a:r>
              <a:rPr lang="en-US" dirty="0" err="1"/>
              <a:t>RightSwitch</a:t>
            </a:r>
            <a:r>
              <a:rPr lang="en-US" dirty="0"/>
              <a:t>);</a:t>
            </a:r>
          </a:p>
          <a:p>
            <a:r>
              <a:rPr lang="en-US" dirty="0"/>
              <a:t>Exclusive OR can be done like this:</a:t>
            </a:r>
          </a:p>
          <a:p>
            <a:r>
              <a:rPr lang="en-US" dirty="0"/>
              <a:t>If (Left==LOW &amp;&amp; Right==HIGH) </a:t>
            </a:r>
            <a:r>
              <a:rPr lang="en-US" dirty="0" err="1"/>
              <a:t>digitalWrite</a:t>
            </a:r>
            <a:r>
              <a:rPr lang="en-US" dirty="0"/>
              <a:t>(</a:t>
            </a:r>
            <a:r>
              <a:rPr lang="en-US" dirty="0" err="1"/>
              <a:t>pin,HIGH</a:t>
            </a:r>
            <a:r>
              <a:rPr lang="en-US" dirty="0"/>
              <a:t>);</a:t>
            </a:r>
          </a:p>
          <a:p>
            <a:r>
              <a:rPr lang="en-US" dirty="0"/>
              <a:t>Else if (Right==LOW &amp;&amp; Left==HIGH) </a:t>
            </a:r>
            <a:r>
              <a:rPr lang="en-US" dirty="0" err="1"/>
              <a:t>digitalWrite</a:t>
            </a:r>
            <a:r>
              <a:rPr lang="en-US" dirty="0"/>
              <a:t>(</a:t>
            </a:r>
            <a:r>
              <a:rPr lang="en-US" dirty="0" err="1"/>
              <a:t>pin,HIGH</a:t>
            </a:r>
            <a:r>
              <a:rPr lang="en-US" dirty="0"/>
              <a:t>);</a:t>
            </a:r>
          </a:p>
          <a:p>
            <a:r>
              <a:rPr lang="en-US" dirty="0"/>
              <a:t>Or like this:</a:t>
            </a:r>
          </a:p>
          <a:p>
            <a:r>
              <a:rPr lang="en-US" dirty="0"/>
              <a:t>If (Left==LOW &amp;&amp; Right==HIGH  ||  Right==LOW&amp;&amp;Left==HIGH) </a:t>
            </a:r>
            <a:r>
              <a:rPr lang="en-US" dirty="0" err="1"/>
              <a:t>digitalWrite</a:t>
            </a:r>
            <a:r>
              <a:rPr lang="en-US" dirty="0"/>
              <a:t>(</a:t>
            </a:r>
            <a:r>
              <a:rPr lang="en-US" dirty="0" err="1"/>
              <a:t>pin,HIGH</a:t>
            </a:r>
            <a:r>
              <a:rPr lang="en-US" dirty="0"/>
              <a:t>);</a:t>
            </a:r>
          </a:p>
          <a:p>
            <a:r>
              <a:rPr lang="en-US" dirty="0"/>
              <a:t>Or simplest: if (Left != Right) </a:t>
            </a:r>
            <a:r>
              <a:rPr lang="en-US" dirty="0" err="1"/>
              <a:t>digitalWrite</a:t>
            </a:r>
            <a:r>
              <a:rPr lang="en-US" dirty="0"/>
              <a:t>(</a:t>
            </a:r>
            <a:r>
              <a:rPr lang="en-US" dirty="0" err="1"/>
              <a:t>pin,HIGH</a:t>
            </a:r>
            <a:r>
              <a:rPr lang="en-US" dirty="0"/>
              <a:t>);  else </a:t>
            </a:r>
            <a:r>
              <a:rPr lang="en-US" dirty="0" err="1"/>
              <a:t>digitalWrite</a:t>
            </a:r>
            <a:r>
              <a:rPr lang="en-US" dirty="0"/>
              <a:t>(</a:t>
            </a:r>
            <a:r>
              <a:rPr lang="en-US" dirty="0" err="1"/>
              <a:t>pin,LOW</a:t>
            </a:r>
            <a:r>
              <a:rPr lang="en-US" dirty="0"/>
              <a:t>);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18E271-496A-42FE-8D60-15B7B28CB68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9179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19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6" name="Google Shape;636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18E271-496A-42FE-8D60-15B7B28CB68D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7964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18E271-496A-42FE-8D60-15B7B28CB68D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6471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18E271-496A-42FE-8D60-15B7B28CB68D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1578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18E271-496A-42FE-8D60-15B7B28CB68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269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1B6237-FA48-4707-83C6-18CA1EB5F815}" type="datetime1">
              <a:rPr lang="en-US" smtClean="0"/>
              <a:pPr/>
              <a:t>7/1/2025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FB0374-A2EC-B245-84D0-2DC6DF66F66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3183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EA56F-A8B3-48E1-9988-224BB69E2148}" type="datetime1">
              <a:rPr lang="en-US" smtClean="0"/>
              <a:pPr/>
              <a:t>7/1/2025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FB0374-A2EC-B245-84D0-2DC6DF66F66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6543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39222-E6B8-466F-AB65-31C5915B87AF}" type="datetime1">
              <a:rPr lang="en-US" smtClean="0"/>
              <a:pPr/>
              <a:t>7/1/2025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FB0374-A2EC-B245-84D0-2DC6DF66F66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0092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AED613E-2E18-4FF0-AC18-2B9298051CB8}" type="datetime1">
              <a:rPr lang="en-US" smtClean="0"/>
              <a:pPr/>
              <a:t>7/1/2025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7E5A0CD-5DB2-A448-9B00-A28E358BABC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4759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47983"/>
            <a:ext cx="8229600" cy="709550"/>
          </a:xfrm>
          <a:prstGeom prst="rect">
            <a:avLst/>
          </a:prstGeom>
        </p:spPr>
        <p:txBody>
          <a:bodyPr/>
          <a:lstStyle>
            <a:lvl1pPr>
              <a:defRPr sz="4000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7419" y="1181819"/>
            <a:ext cx="8583283" cy="4611929"/>
          </a:xfrm>
          <a:prstGeom prst="rect">
            <a:avLst/>
          </a:prstGeom>
        </p:spPr>
        <p:txBody>
          <a:bodyPr/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1">
                    <a:lumMod val="75000"/>
                  </a:schemeClr>
                </a:solidFill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469240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A730D42-12D7-4B4E-8770-5ACA128C8363}" type="datetime1">
              <a:rPr lang="en-US" smtClean="0"/>
              <a:pPr/>
              <a:t>7/1/2025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7E5A0CD-5DB2-A448-9B00-A28E358BABC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65501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7B89627-2533-4F78-8CC2-804227094817}" type="datetime1">
              <a:rPr lang="en-US" smtClean="0"/>
              <a:pPr/>
              <a:t>7/1/2025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7E5A0CD-5DB2-A448-9B00-A28E358BABC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4787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8E77C8F-C192-4507-AC0A-E226D1D7147C}" type="datetime1">
              <a:rPr lang="en-US" smtClean="0"/>
              <a:pPr/>
              <a:t>7/1/2025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7E5A0CD-5DB2-A448-9B00-A28E358BABC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3403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4064E37-DA65-4F80-8EE6-087D3C4EEA77}" type="datetime1">
              <a:rPr lang="en-US" smtClean="0"/>
              <a:pPr/>
              <a:t>7/1/2025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7E5A0CD-5DB2-A448-9B00-A28E358BABC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27961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E0BAF2B-ACDB-467B-8143-FAA9C35E4807}" type="datetime1">
              <a:rPr lang="en-US" smtClean="0"/>
              <a:pPr/>
              <a:t>7/1/2025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7E5A0CD-5DB2-A448-9B00-A28E358BABC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3298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D1E594B-1C3E-4FB2-86AF-A48EBA672CDA}" type="datetime1">
              <a:rPr lang="en-US" smtClean="0"/>
              <a:pPr/>
              <a:t>7/1/2025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7E5A0CD-5DB2-A448-9B00-A28E358BABC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4007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4779ED-06FA-4FCE-9AE4-9F245D6DA23C}" type="datetime1">
              <a:rPr lang="en-US" smtClean="0"/>
              <a:pPr/>
              <a:t>7/1/2025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FB0374-A2EC-B245-84D0-2DC6DF66F66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05098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5275853-81DC-4B24-BB0A-F8BCA7BB4355}" type="datetime1">
              <a:rPr lang="en-US" smtClean="0"/>
              <a:pPr/>
              <a:t>7/1/2025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7E5A0CD-5DB2-A448-9B00-A28E358BABC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97318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6362781-8026-4313-811C-BBEDC4B18F49}" type="datetime1">
              <a:rPr lang="en-US" smtClean="0"/>
              <a:pPr/>
              <a:t>7/1/2025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7E5A0CD-5DB2-A448-9B00-A28E358BABC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50328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C732300-8F2D-4BD1-A3AF-E4BA408DAC90}" type="datetime1">
              <a:rPr lang="en-US" smtClean="0"/>
              <a:pPr/>
              <a:t>7/1/2025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7E5A0CD-5DB2-A448-9B00-A28E358BABC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6392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EABBED5C-281E-D04B-A242-DC7B480DDB43}" type="datetimeFigureOut">
              <a:rPr lang="en-US" smtClean="0"/>
              <a:t>7/1/2025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97E5A0CD-5DB2-A448-9B00-A28E358BAB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65177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 baseline="0">
                <a:solidFill>
                  <a:srgbClr val="FF0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2"/>
            <a:ext cx="8229600" cy="4193547"/>
          </a:xfrm>
          <a:prstGeom prst="rect">
            <a:avLst/>
          </a:prstGeom>
        </p:spPr>
        <p:txBody>
          <a:bodyPr/>
          <a:lstStyle>
            <a:lvl1pPr marL="257175" indent="-257175">
              <a:buFont typeface="Wingdings" panose="05000000000000000000" pitchFamily="2" charset="2"/>
              <a:buChar char="Ø"/>
              <a:defRPr baseline="0">
                <a:solidFill>
                  <a:schemeClr val="accent6">
                    <a:lumMod val="50000"/>
                  </a:schemeClr>
                </a:solidFill>
              </a:defRPr>
            </a:lvl1pPr>
            <a:lvl2pPr marL="557213" indent="-214313">
              <a:buFont typeface="Courier New" panose="02070309020205020404" pitchFamily="49" charset="0"/>
              <a:buChar char="o"/>
              <a:defRPr/>
            </a:lvl2pPr>
            <a:lvl3pPr marL="857250" indent="-171450">
              <a:buFont typeface="Wingdings" panose="05000000000000000000" pitchFamily="2" charset="2"/>
              <a:buChar char="§"/>
              <a:defRPr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EABBED5C-281E-D04B-A242-DC7B480DDB43}" type="datetimeFigureOut">
              <a:rPr lang="en-US" smtClean="0"/>
              <a:t>7/1/2025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719267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EABBED5C-281E-D04B-A242-DC7B480DDB43}" type="datetimeFigureOut">
              <a:rPr lang="en-US" smtClean="0"/>
              <a:t>7/1/2025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97E5A0CD-5DB2-A448-9B00-A28E358BAB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84647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2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2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EABBED5C-281E-D04B-A242-DC7B480DDB43}" type="datetimeFigureOut">
              <a:rPr lang="en-US" smtClean="0"/>
              <a:t>7/1/2025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97E5A0CD-5DB2-A448-9B00-A28E358BAB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9464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EABBED5C-281E-D04B-A242-DC7B480DDB43}" type="datetimeFigureOut">
              <a:rPr lang="en-US" smtClean="0"/>
              <a:t>7/1/2025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97E5A0CD-5DB2-A448-9B00-A28E358BAB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89249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 baseline="0">
                <a:solidFill>
                  <a:srgbClr val="FF0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EABBED5C-281E-D04B-A242-DC7B480DDB43}" type="datetimeFigureOut">
              <a:rPr lang="en-US" smtClean="0"/>
              <a:t>7/1/2025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97E5A0CD-5DB2-A448-9B00-A28E358BAB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57608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EABBED5C-281E-D04B-A242-DC7B480DDB43}" type="datetimeFigureOut">
              <a:rPr lang="en-US" smtClean="0"/>
              <a:t>7/1/2025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97E5A0CD-5DB2-A448-9B00-A28E358BAB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8780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3875900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435102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EABBED5C-281E-D04B-A242-DC7B480DDB43}" type="datetimeFigureOut">
              <a:rPr lang="en-US" smtClean="0"/>
              <a:t>7/1/2025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97E5A0CD-5DB2-A448-9B00-A28E358BAB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54184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EABBED5C-281E-D04B-A242-DC7B480DDB43}" type="datetimeFigureOut">
              <a:rPr lang="en-US" smtClean="0"/>
              <a:t>7/1/2025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97E5A0CD-5DB2-A448-9B00-A28E358BAB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39549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EABBED5C-281E-D04B-A242-DC7B480DDB43}" type="datetimeFigureOut">
              <a:rPr lang="en-US" smtClean="0"/>
              <a:t>7/1/2025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97E5A0CD-5DB2-A448-9B00-A28E358BAB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45962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EABBED5C-281E-D04B-A242-DC7B480DDB43}" type="datetimeFigureOut">
              <a:rPr lang="en-US" smtClean="0"/>
              <a:t>7/1/2025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97E5A0CD-5DB2-A448-9B00-A28E358BAB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17151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Title and Content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84"/>
          <p:cNvSpPr txBox="1">
            <a:spLocks noGrp="1"/>
          </p:cNvSpPr>
          <p:nvPr>
            <p:ph type="title"/>
          </p:nvPr>
        </p:nvSpPr>
        <p:spPr>
          <a:xfrm>
            <a:off x="457200" y="142290"/>
            <a:ext cx="8229600" cy="789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4" name="Google Shape;84;p84"/>
          <p:cNvSpPr txBox="1">
            <a:spLocks noGrp="1"/>
          </p:cNvSpPr>
          <p:nvPr>
            <p:ph type="body" idx="1"/>
          </p:nvPr>
        </p:nvSpPr>
        <p:spPr>
          <a:xfrm>
            <a:off x="180474" y="1179096"/>
            <a:ext cx="8746958" cy="4776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rgbClr val="4F6128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rgbClr val="4F612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rgbClr val="366092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rgbClr val="36609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9043737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88"/>
          <p:cNvSpPr txBox="1">
            <a:spLocks noGrp="1"/>
          </p:cNvSpPr>
          <p:nvPr>
            <p:ph type="title"/>
          </p:nvPr>
        </p:nvSpPr>
        <p:spPr>
          <a:xfrm>
            <a:off x="457200" y="208736"/>
            <a:ext cx="8229600" cy="779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8386171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9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9" name="Google Shape;89;p9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0" name="Google Shape;90;p9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6546381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04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3" name="Google Shape;93;p104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sz="3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4" name="Google Shape;94;p10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5" name="Google Shape;95;p10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6" name="Google Shape;96;p10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9821333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05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9" name="Google Shape;99;p105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l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0" name="Google Shape;100;p10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1" name="Google Shape;101;p10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2" name="Google Shape;102;p10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691441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 Content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05" name="Google Shape;105;p10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6" name="Google Shape;106;p106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7" name="Google Shape;107;p10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8" name="Google Shape;108;p10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9" name="Google Shape;109;p10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245418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1193B6-D19E-468C-BE86-5B30EF77E99B}" type="datetime1">
              <a:rPr lang="en-US" smtClean="0"/>
              <a:pPr/>
              <a:t>7/1/2025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FB0374-A2EC-B245-84D0-2DC6DF66F66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40024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Comparison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0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2" name="Google Shape;112;p107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3" name="Google Shape;113;p107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4" name="Google Shape;114;p107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5" name="Google Shape;115;p107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6" name="Google Shape;116;p10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7" name="Google Shape;117;p10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8" name="Google Shape;118;p10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7225212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Content with Caption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08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21" name="Google Shape;121;p108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2" name="Google Shape;122;p108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3" name="Google Shape;123;p10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4" name="Google Shape;124;p10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5" name="Google Shape;125;p10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5532001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 with Caption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09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28" name="Google Shape;128;p109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9" name="Google Shape;129;p109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0" name="Google Shape;130;p10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1" name="Google Shape;131;p10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2" name="Google Shape;132;p10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8797191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Title and Vertical Text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1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35" name="Google Shape;135;p110"/>
          <p:cNvSpPr txBox="1">
            <a:spLocks noGrp="1"/>
          </p:cNvSpPr>
          <p:nvPr>
            <p:ph type="body" idx="1"/>
          </p:nvPr>
        </p:nvSpPr>
        <p:spPr>
          <a:xfrm rot="5400000">
            <a:off x="2309018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6" name="Google Shape;136;p1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7" name="Google Shape;137;p1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8" name="Google Shape;138;p1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2308270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 Title and Text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11"/>
          <p:cNvSpPr txBox="1">
            <a:spLocks noGrp="1"/>
          </p:cNvSpPr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41" name="Google Shape;141;p111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2" name="Google Shape;142;p1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3" name="Google Shape;143;p1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4" name="Google Shape;144;p1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4312933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>
            <a:lvl1pPr>
              <a:defRPr lang="en-US" sz="4400" kern="1200" baseline="0" dirty="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71683275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89615"/>
          </a:xfrm>
          <a:prstGeom prst="rect">
            <a:avLst/>
          </a:prstGeom>
        </p:spPr>
        <p:txBody>
          <a:bodyPr/>
          <a:lstStyle>
            <a:lvl1pPr>
              <a:defRPr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0962"/>
            <a:ext cx="8229600" cy="4582785"/>
          </a:xfrm>
          <a:prstGeom prst="rect">
            <a:avLst/>
          </a:prstGeom>
        </p:spPr>
        <p:txBody>
          <a:bodyPr/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1">
                    <a:lumMod val="75000"/>
                  </a:schemeClr>
                </a:solidFill>
              </a:defRPr>
            </a:lvl2pPr>
            <a:lvl3pPr>
              <a:defRPr>
                <a:solidFill>
                  <a:schemeClr val="accent6">
                    <a:lumMod val="50000"/>
                  </a:schemeClr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3042765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lang="en-US" sz="4400" kern="1200" baseline="0" dirty="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2555403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 lang="en-US" sz="4400" kern="1200" baseline="0" dirty="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chemeClr val="accent3">
                    <a:lumMod val="75000"/>
                  </a:schemeClr>
                </a:solidFill>
              </a:defRPr>
            </a:lvl1pPr>
            <a:lvl2pPr>
              <a:defRPr sz="2400">
                <a:solidFill>
                  <a:schemeClr val="accent1">
                    <a:lumMod val="75000"/>
                  </a:schemeClr>
                </a:solidFill>
              </a:defRPr>
            </a:lvl2pPr>
            <a:lvl3pPr>
              <a:defRPr sz="2000">
                <a:solidFill>
                  <a:schemeClr val="accent6">
                    <a:lumMod val="50000"/>
                  </a:schemeClr>
                </a:solidFill>
              </a:defRPr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lang="en-US" sz="2800" kern="1200" dirty="0">
                <a:solidFill>
                  <a:schemeClr val="accent3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 lang="en-US" sz="2400" kern="1200" dirty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>
              <a:defRPr lang="en-US" sz="2000" kern="1200" dirty="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6997853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 lang="en-US" sz="4400" kern="1200" baseline="0" dirty="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rgbClr val="00B050"/>
                </a:solidFill>
              </a:defRPr>
            </a:lvl1pPr>
            <a:lvl2pPr>
              <a:defRPr sz="2000">
                <a:solidFill>
                  <a:schemeClr val="accent1">
                    <a:lumMod val="75000"/>
                  </a:schemeClr>
                </a:solidFill>
              </a:defRPr>
            </a:lvl2pPr>
            <a:lvl3pPr>
              <a:defRPr sz="1800">
                <a:solidFill>
                  <a:schemeClr val="accent6">
                    <a:lumMod val="50000"/>
                  </a:schemeClr>
                </a:solidFill>
              </a:defRPr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 marL="342900" indent="-342900">
              <a:defRPr lang="en-US" sz="2400" kern="1200" dirty="0">
                <a:solidFill>
                  <a:srgbClr val="00B050"/>
                </a:solidFill>
                <a:latin typeface="+mn-lt"/>
                <a:ea typeface="+mn-ea"/>
                <a:cs typeface="+mn-cs"/>
              </a:defRPr>
            </a:lvl1pPr>
            <a:lvl2pPr marL="742950" indent="-285750">
              <a:defRPr lang="en-US" sz="2000" kern="1200" dirty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>
              <a:defRPr lang="en-US" sz="1800" kern="1200" dirty="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marL="342900" lvl="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</a:pPr>
            <a:r>
              <a:rPr lang="en-US" dirty="0"/>
              <a:t>Click to edit Master text styles</a:t>
            </a:r>
          </a:p>
          <a:p>
            <a:pPr marL="742950" lvl="1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</a:pPr>
            <a:r>
              <a:rPr lang="en-US" dirty="0"/>
              <a:t>Second level</a:t>
            </a:r>
          </a:p>
          <a:p>
            <a:pPr marL="1143000" lvl="2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142878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C20264-0841-4AFA-9182-1D1D884F8AC3}" type="datetime1">
              <a:rPr lang="en-US" smtClean="0"/>
              <a:pPr/>
              <a:t>7/1/2025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FB0374-A2EC-B245-84D0-2DC6DF66F66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002485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 lang="en-US" sz="4400" kern="1200" baseline="0" dirty="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9829535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4322269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lang="en-US" sz="3600" kern="1200" baseline="0" dirty="0">
                <a:solidFill>
                  <a:srgbClr val="00B050"/>
                </a:solidFill>
                <a:latin typeface="+mj-lt"/>
                <a:ea typeface="+mj-ea"/>
                <a:cs typeface="+mj-cs"/>
              </a:defRPr>
            </a:lvl1pPr>
            <a:lvl2pPr>
              <a:defRPr sz="2800">
                <a:solidFill>
                  <a:schemeClr val="accent1">
                    <a:lumMod val="75000"/>
                  </a:schemeClr>
                </a:solidFill>
              </a:defRPr>
            </a:lvl2pPr>
            <a:lvl3pPr>
              <a:defRPr sz="2400">
                <a:solidFill>
                  <a:schemeClr val="accent6">
                    <a:lumMod val="50000"/>
                  </a:schemeClr>
                </a:solidFill>
              </a:defRPr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8736862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2708093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6362781-8026-4313-811C-BBEDC4B18F49}" type="datetime1">
              <a:rPr lang="en-US" smtClean="0"/>
              <a:pPr/>
              <a:t>7/1/2025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7E5A0CD-5DB2-A448-9B00-A28E358BABC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347900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C732300-8F2D-4BD1-A3AF-E4BA408DAC90}" type="datetime1">
              <a:rPr lang="en-US" smtClean="0"/>
              <a:pPr/>
              <a:t>7/1/2025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7E5A0CD-5DB2-A448-9B00-A28E358BABC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245695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44761399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0AED613E-2E18-4FF0-AC18-2B9298051CB8}" type="datetime1">
              <a:rPr lang="en-US" smtClean="0"/>
              <a:pPr/>
              <a:t>7/1/2025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97E5A0CD-5DB2-A448-9B00-A28E358BABC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95432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36524"/>
            <a:ext cx="8229600" cy="762960"/>
          </a:xfrm>
          <a:prstGeom prst="rect">
            <a:avLst/>
          </a:prstGeom>
        </p:spPr>
        <p:txBody>
          <a:bodyPr/>
          <a:lstStyle>
            <a:lvl1pPr>
              <a:defRPr baseline="0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50831"/>
            <a:ext cx="8229600" cy="4542918"/>
          </a:xfrm>
          <a:prstGeom prst="rect">
            <a:avLst/>
          </a:prstGeom>
        </p:spPr>
        <p:txBody>
          <a:bodyPr/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1">
                    <a:lumMod val="75000"/>
                  </a:schemeClr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3125667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DA730D42-12D7-4B4E-8770-5ACA128C8363}" type="datetime1">
              <a:rPr lang="en-US" smtClean="0"/>
              <a:pPr/>
              <a:t>7/1/2025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97E5A0CD-5DB2-A448-9B00-A28E358BABC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5555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6C867-3289-4CED-B1B3-C81DC702AF18}" type="datetime1">
              <a:rPr lang="en-US" smtClean="0"/>
              <a:pPr/>
              <a:t>7/1/2025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FB0374-A2EC-B245-84D0-2DC6DF66F66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123226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2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2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97B89627-2533-4F78-8CC2-804227094817}" type="datetime1">
              <a:rPr lang="en-US" smtClean="0"/>
              <a:pPr/>
              <a:t>7/1/2025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97E5A0CD-5DB2-A448-9B00-A28E358BABC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477276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C8E77C8F-C192-4507-AC0A-E226D1D7147C}" type="datetime1">
              <a:rPr lang="en-US" smtClean="0"/>
              <a:pPr/>
              <a:t>7/1/2025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97E5A0CD-5DB2-A448-9B00-A28E358BABC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6640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A4064E37-DA65-4F80-8EE6-087D3C4EEA77}" type="datetime1">
              <a:rPr lang="en-US" smtClean="0"/>
              <a:pPr/>
              <a:t>7/1/2025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97E5A0CD-5DB2-A448-9B00-A28E358BABC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38540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BE0BAF2B-ACDB-467B-8143-FAA9C35E4807}" type="datetime1">
              <a:rPr lang="en-US" smtClean="0"/>
              <a:pPr/>
              <a:t>7/1/2025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97E5A0CD-5DB2-A448-9B00-A28E358BABC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768193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435102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ED1E594B-1C3E-4FB2-86AF-A48EBA672CDA}" type="datetime1">
              <a:rPr lang="en-US" smtClean="0"/>
              <a:pPr/>
              <a:t>7/1/2025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97E5A0CD-5DB2-A448-9B00-A28E358BABC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876775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D5275853-81DC-4B24-BB0A-F8BCA7BB4355}" type="datetime1">
              <a:rPr lang="en-US" smtClean="0"/>
              <a:pPr/>
              <a:t>7/1/2025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97E5A0CD-5DB2-A448-9B00-A28E358BABC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594040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C6362781-8026-4313-811C-BBEDC4B18F49}" type="datetime1">
              <a:rPr lang="en-US" smtClean="0"/>
              <a:pPr/>
              <a:t>7/1/2025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97E5A0CD-5DB2-A448-9B00-A28E358BABC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989397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0C732300-8F2D-4BD1-A3AF-E4BA408DAC90}" type="datetime1">
              <a:rPr lang="en-US" smtClean="0"/>
              <a:pPr/>
              <a:t>7/1/2025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97E5A0CD-5DB2-A448-9B00-A28E358BABC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1948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7194E-C648-4614-B7BC-17EA6D6B025D}" type="datetime1">
              <a:rPr lang="en-US" smtClean="0"/>
              <a:pPr/>
              <a:t>7/1/2025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FB0374-A2EC-B245-84D0-2DC6DF66F66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2281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A0C8D-EFB0-47ED-9C0C-A4AA306AB050}" type="datetime1">
              <a:rPr lang="en-US" smtClean="0"/>
              <a:pPr/>
              <a:t>7/1/2025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FB0374-A2EC-B245-84D0-2DC6DF66F66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0912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199641-E1EB-4DA9-BA6A-C543F7D46D44}" type="datetime1">
              <a:rPr lang="en-US" smtClean="0"/>
              <a:pPr/>
              <a:t>7/1/2025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FB0374-A2EC-B245-84D0-2DC6DF66F66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4683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slideLayout" Target="../slideLayouts/slideLayout56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Relationship Id="rId14" Type="http://schemas.openxmlformats.org/officeDocument/2006/relationships/image" Target="../media/image2.pn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4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3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8.xml"/><Relationship Id="rId1" Type="http://schemas.openxmlformats.org/officeDocument/2006/relationships/slideLayout" Target="../slideLayouts/slideLayout57.xml"/><Relationship Id="rId6" Type="http://schemas.openxmlformats.org/officeDocument/2006/relationships/slideLayout" Target="../slideLayouts/slideLayout62.xml"/><Relationship Id="rId11" Type="http://schemas.openxmlformats.org/officeDocument/2006/relationships/slideLayout" Target="../slideLayouts/slideLayout67.xml"/><Relationship Id="rId5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66.xml"/><Relationship Id="rId4" Type="http://schemas.openxmlformats.org/officeDocument/2006/relationships/slideLayout" Target="../slideLayouts/slideLayout60.xml"/><Relationship Id="rId9" Type="http://schemas.openxmlformats.org/officeDocument/2006/relationships/slideLayout" Target="../slideLayouts/slideLayout6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CB65CA-0B7F-4BD9-8B7E-1411572223AF}" type="datetime1">
              <a:rPr lang="en-US" smtClean="0"/>
              <a:pPr/>
              <a:t>7/1/2025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FB0374-A2EC-B245-84D0-2DC6DF66F661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 descr="BrandBar_New_flag_only.pn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3265" y="5666007"/>
            <a:ext cx="9960737" cy="155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415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powerpoint_template_interior.pn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77712"/>
            <a:ext cx="9144000" cy="780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5111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powerpoint_template_interior.png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77712"/>
            <a:ext cx="9144000" cy="780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9515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ctr" defTabSz="3429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83" descr="powerpoint_template_interior.png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0" y="6077712"/>
            <a:ext cx="9144000" cy="78028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16051579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powerpoint_template_interior.pn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77712"/>
            <a:ext cx="9144000" cy="780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8644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  <p:sldLayoutId id="2147483720" r:id="rId12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powerpoint_template_interior.png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77712"/>
            <a:ext cx="9144000" cy="780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7252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23" r:id="rId2"/>
    <p:sldLayoutId id="2147483724" r:id="rId3"/>
    <p:sldLayoutId id="2147483725" r:id="rId4"/>
    <p:sldLayoutId id="2147483726" r:id="rId5"/>
    <p:sldLayoutId id="2147483727" r:id="rId6"/>
    <p:sldLayoutId id="2147483728" r:id="rId7"/>
    <p:sldLayoutId id="2147483729" r:id="rId8"/>
    <p:sldLayoutId id="2147483730" r:id="rId9"/>
    <p:sldLayoutId id="2147483731" r:id="rId10"/>
    <p:sldLayoutId id="2147483732" r:id="rId11"/>
  </p:sldLayoutIdLst>
  <p:hf sldNum="0" hdr="0" ftr="0" dt="0"/>
  <p:txStyles>
    <p:titleStyle>
      <a:lvl1pPr algn="ctr" defTabSz="3429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&amp;ehk=u4zhci8ExrDUvVC24uHNnA&amp;r=0&amp;pid=OfficeInsert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6.png"/><Relationship Id="rId4" Type="http://schemas.openxmlformats.org/officeDocument/2006/relationships/hyperlink" Target="http://electronics.stackexchange.com/questions/123952/how-can-i-make-a-latch-in-avr-without-interrupts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electronics.stackexchange.com/questions/123952/how-can-i-make-a-latch-in-avr-without-interrupts" TargetMode="External"/><Relationship Id="rId2" Type="http://schemas.openxmlformats.org/officeDocument/2006/relationships/image" Target="../media/image15.jpg&amp;ehk=u4zhci8ExrDUvVC24uHNnA&amp;r=0&amp;pid=OfficeInsert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20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4.xml"/><Relationship Id="rId5" Type="http://schemas.openxmlformats.org/officeDocument/2006/relationships/image" Target="../media/image24.jpg&amp;ehk=Wi9X1rSmAk3N"/><Relationship Id="rId4" Type="http://schemas.openxmlformats.org/officeDocument/2006/relationships/image" Target="../media/image23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4.xml"/><Relationship Id="rId5" Type="http://schemas.openxmlformats.org/officeDocument/2006/relationships/image" Target="../media/image23.jpg"/><Relationship Id="rId4" Type="http://schemas.openxmlformats.org/officeDocument/2006/relationships/image" Target="../media/image26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30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5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7.png"/><Relationship Id="rId4" Type="http://schemas.openxmlformats.org/officeDocument/2006/relationships/image" Target="../media/image270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10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13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48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13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389AB8C-A1AF-4E40-89EB-DA0C7A9604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38463" y="1493754"/>
            <a:ext cx="7772400" cy="1470025"/>
          </a:xfrm>
        </p:spPr>
        <p:txBody>
          <a:bodyPr/>
          <a:lstStyle/>
          <a:p>
            <a:r>
              <a:rPr lang="en-US" dirty="0"/>
              <a:t>Arduino Programming using C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E78EAF4-E38A-4578-9054-5735EF6533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209" y="3145134"/>
            <a:ext cx="8459653" cy="2256042"/>
          </a:xfrm>
        </p:spPr>
        <p:txBody>
          <a:bodyPr>
            <a:normAutofit fontScale="70000" lnSpcReduction="2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Digital inputs and outputs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Analog inputs and outputs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Making decisions with ‘if’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Loops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/>
              <a:t>Goal: learn enough to understand </a:t>
            </a:r>
            <a:br>
              <a:rPr lang="en-US" b="1" dirty="0"/>
            </a:br>
            <a:r>
              <a:rPr lang="en-US" b="1" dirty="0"/>
              <a:t>the modules and get you started on writing your own C programs</a:t>
            </a:r>
          </a:p>
        </p:txBody>
      </p:sp>
    </p:spTree>
    <p:extLst>
      <p:ext uri="{BB962C8B-B14F-4D97-AF65-F5344CB8AC3E}">
        <p14:creationId xmlns:p14="http://schemas.microsoft.com/office/powerpoint/2010/main" val="31516027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if</a:t>
            </a:r>
            <a:r>
              <a:rPr lang="en-US" dirty="0"/>
              <a:t> details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23158"/>
            <a:ext cx="8229600" cy="4754561"/>
          </a:xfrm>
        </p:spPr>
        <p:txBody>
          <a:bodyPr/>
          <a:lstStyle/>
          <a:p>
            <a:r>
              <a:rPr lang="en-US" dirty="0">
                <a:solidFill>
                  <a:srgbClr val="00B050"/>
                </a:solidFill>
              </a:rPr>
              <a:t>General form of “if statement”:</a:t>
            </a:r>
            <a:br>
              <a:rPr lang="en-US" dirty="0">
                <a:solidFill>
                  <a:srgbClr val="00B05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if (Boolean expression) {bunch of statements}</a:t>
            </a:r>
          </a:p>
          <a:p>
            <a:r>
              <a:rPr lang="en-US" dirty="0"/>
              <a:t>“</a:t>
            </a:r>
            <a:r>
              <a:rPr lang="en-US" b="1" dirty="0" err="1"/>
              <a:t>Boolean</a:t>
            </a:r>
            <a:r>
              <a:rPr lang="en-US" dirty="0" err="1"/>
              <a:t>”</a:t>
            </a:r>
            <a:r>
              <a:rPr lang="en-US" dirty="0" err="1">
                <a:sym typeface="Symbol" panose="05050102010706020507" pitchFamily="18" charset="2"/>
              </a:rPr>
              <a:t>means</a:t>
            </a:r>
            <a:r>
              <a:rPr lang="en-US" dirty="0">
                <a:sym typeface="Symbol" panose="05050102010706020507" pitchFamily="18" charset="2"/>
              </a:rPr>
              <a:t> its</a:t>
            </a:r>
            <a:r>
              <a:rPr lang="en-US" dirty="0"/>
              <a:t> value is true or false</a:t>
            </a:r>
          </a:p>
          <a:p>
            <a:r>
              <a:rPr lang="en-US" dirty="0"/>
              <a:t>Examples of Boolean expressions:</a:t>
            </a:r>
          </a:p>
          <a:p>
            <a:pPr marL="457200" lvl="1" indent="0">
              <a:buNone/>
            </a:pPr>
            <a:r>
              <a:rPr lang="en-US" dirty="0"/>
              <a:t>X==Y       meaning:  X equals Y</a:t>
            </a:r>
          </a:p>
          <a:p>
            <a:pPr marL="457200" lvl="1" indent="0">
              <a:buNone/>
            </a:pPr>
            <a:r>
              <a:rPr lang="en-US" dirty="0"/>
              <a:t>X!=Y	     meaning: X not equal to Y</a:t>
            </a:r>
          </a:p>
          <a:p>
            <a:pPr marL="457200" lvl="1" indent="0">
              <a:buNone/>
            </a:pPr>
            <a:r>
              <a:rPr lang="en-US" dirty="0"/>
              <a:t>X&gt;=Y       meaning: X greater or equal to Y</a:t>
            </a:r>
          </a:p>
          <a:p>
            <a:pPr marL="457200" lvl="1" indent="0">
              <a:buNone/>
            </a:pPr>
            <a:r>
              <a:rPr lang="en-US" dirty="0"/>
              <a:t>X==Y &amp;&amp; W==3     meaning:  “&amp;&amp;” is AND</a:t>
            </a:r>
          </a:p>
          <a:p>
            <a:pPr marL="457200" lvl="1" indent="0">
              <a:buNone/>
            </a:pPr>
            <a:r>
              <a:rPr lang="en-US" dirty="0"/>
              <a:t>X&gt;Y || X==5           meaning:  “||” is OR</a:t>
            </a:r>
          </a:p>
        </p:txBody>
      </p:sp>
    </p:spTree>
    <p:extLst>
      <p:ext uri="{BB962C8B-B14F-4D97-AF65-F5344CB8AC3E}">
        <p14:creationId xmlns:p14="http://schemas.microsoft.com/office/powerpoint/2010/main" val="24893247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BC9FA32-E208-48A4-8A83-A1A5A1699B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7419" y="1788607"/>
            <a:ext cx="8583283" cy="4005141"/>
          </a:xfrm>
          <a:solidFill>
            <a:srgbClr val="EAEAEA"/>
          </a:solidFill>
        </p:spPr>
        <p:txBody>
          <a:bodyPr/>
          <a:lstStyle/>
          <a:p>
            <a:r>
              <a:rPr lang="en-US" dirty="0"/>
              <a:t>Objective: Learn about IF statements</a:t>
            </a:r>
          </a:p>
          <a:p>
            <a:pPr lvl="1"/>
            <a:r>
              <a:rPr lang="en-US" dirty="0"/>
              <a:t>Build simple circuit with switches and LEDs</a:t>
            </a:r>
          </a:p>
          <a:p>
            <a:pPr lvl="1"/>
            <a:r>
              <a:rPr lang="en-US" dirty="0"/>
              <a:t>Experiment with different uses of “if” statement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0014D85-A312-4059-AAA8-FA73A1D96E95}"/>
              </a:ext>
            </a:extLst>
          </p:cNvPr>
          <p:cNvSpPr/>
          <p:nvPr/>
        </p:nvSpPr>
        <p:spPr>
          <a:xfrm>
            <a:off x="190706" y="92076"/>
            <a:ext cx="1854662" cy="4616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tx1">
                    <a:lumMod val="95000"/>
                    <a:lumOff val="5000"/>
                  </a:schemeClr>
                </a:solidFill>
              </a:rPr>
              <a:t>Hands On</a:t>
            </a:r>
            <a:endParaRPr lang="en-US" sz="2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tx1">
                  <a:lumMod val="95000"/>
                  <a:lumOff val="5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6423963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640404" y="553741"/>
            <a:ext cx="3046395" cy="1646848"/>
          </a:xfrm>
        </p:spPr>
        <p:txBody>
          <a:bodyPr/>
          <a:lstStyle/>
          <a:p>
            <a:r>
              <a:rPr lang="en-US" sz="4000" dirty="0"/>
              <a:t>Build This Circuit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575882" y="2521059"/>
            <a:ext cx="359085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Pin 5 – left LED</a:t>
            </a:r>
          </a:p>
          <a:p>
            <a:r>
              <a:rPr lang="en-US" sz="2800" dirty="0"/>
              <a:t>Pin 4 – left button</a:t>
            </a:r>
          </a:p>
          <a:p>
            <a:r>
              <a:rPr lang="en-US" sz="2800" dirty="0"/>
              <a:t>Pin 3 – right button</a:t>
            </a:r>
          </a:p>
          <a:p>
            <a:r>
              <a:rPr lang="en-US" sz="2800" dirty="0"/>
              <a:t>Pin 2 – right LED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3CE941E-8ED7-4102-9AB5-75B1D30F4FDA}"/>
              </a:ext>
            </a:extLst>
          </p:cNvPr>
          <p:cNvSpPr/>
          <p:nvPr/>
        </p:nvSpPr>
        <p:spPr>
          <a:xfrm>
            <a:off x="190706" y="92076"/>
            <a:ext cx="1854662" cy="4616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tx1">
                    <a:lumMod val="95000"/>
                    <a:lumOff val="5000"/>
                  </a:schemeClr>
                </a:solidFill>
              </a:rPr>
              <a:t>Hands 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DFEE399-669C-40BF-A200-C1D422E5FC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982" y="1184565"/>
            <a:ext cx="4029637" cy="3753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6558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5CCF908-5787-446A-A5F5-34F3ED903D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853" r="39245" b="3769"/>
          <a:stretch/>
        </p:blipFill>
        <p:spPr>
          <a:xfrm>
            <a:off x="0" y="435492"/>
            <a:ext cx="4530903" cy="618667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13099" y="1017383"/>
            <a:ext cx="4199814" cy="699397"/>
          </a:xfrm>
        </p:spPr>
        <p:txBody>
          <a:bodyPr/>
          <a:lstStyle/>
          <a:p>
            <a:r>
              <a:rPr lang="en-US" dirty="0"/>
              <a:t>Your Assignment: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D785C7-9FB1-42D5-9E7A-F4F25FA2C674}"/>
              </a:ext>
            </a:extLst>
          </p:cNvPr>
          <p:cNvSpPr txBox="1"/>
          <p:nvPr/>
        </p:nvSpPr>
        <p:spPr>
          <a:xfrm>
            <a:off x="4784073" y="1905506"/>
            <a:ext cx="4199814" cy="26776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u="sng" dirty="0"/>
              <a:t>Open </a:t>
            </a:r>
            <a:r>
              <a:rPr lang="en-US" sz="2400" u="sng" dirty="0" err="1">
                <a:solidFill>
                  <a:srgbClr val="FF0000"/>
                </a:solidFill>
              </a:rPr>
              <a:t>IfExample.ino</a:t>
            </a:r>
            <a:r>
              <a:rPr lang="en-US" sz="2400" u="sng" dirty="0"/>
              <a:t> from Templates folder</a:t>
            </a: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Edit to look like this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Understand the sketch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Upload the program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Does it do what you think it should do?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70B6A83-6B01-48BA-9080-165DD28194E8}"/>
              </a:ext>
            </a:extLst>
          </p:cNvPr>
          <p:cNvSpPr/>
          <p:nvPr/>
        </p:nvSpPr>
        <p:spPr>
          <a:xfrm>
            <a:off x="2676241" y="104639"/>
            <a:ext cx="1854662" cy="4616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tx1">
                    <a:lumMod val="95000"/>
                    <a:lumOff val="5000"/>
                  </a:schemeClr>
                </a:solidFill>
              </a:rPr>
              <a:t>Hands On</a:t>
            </a:r>
          </a:p>
        </p:txBody>
      </p:sp>
    </p:spTree>
    <p:extLst>
      <p:ext uri="{BB962C8B-B14F-4D97-AF65-F5344CB8AC3E}">
        <p14:creationId xmlns:p14="http://schemas.microsoft.com/office/powerpoint/2010/main" val="31597646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6D5626-5C8E-43D9-AAB5-7E53CDFBDF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8143" y="526773"/>
            <a:ext cx="6547903" cy="955413"/>
          </a:xfrm>
        </p:spPr>
        <p:txBody>
          <a:bodyPr/>
          <a:lstStyle/>
          <a:p>
            <a:r>
              <a:rPr lang="en-US" sz="4000" dirty="0">
                <a:solidFill>
                  <a:srgbClr val="FF0000"/>
                </a:solidFill>
              </a:rPr>
              <a:t>What does “=“ mean?</a:t>
            </a:r>
            <a:endParaRPr lang="en-US" sz="4000" dirty="0">
              <a:solidFill>
                <a:srgbClr val="0070C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35E95D-5822-4CBF-AA9B-89294F735F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43317"/>
            <a:ext cx="8229600" cy="4859594"/>
          </a:xfrm>
          <a:solidFill>
            <a:schemeClr val="bg1"/>
          </a:solidFill>
          <a:ln>
            <a:noFill/>
          </a:ln>
        </p:spPr>
        <p:txBody>
          <a:bodyPr/>
          <a:lstStyle/>
          <a:p>
            <a:r>
              <a:rPr lang="en-US" sz="2800" dirty="0"/>
              <a:t>In Algebra, X=Y means that X and Y have same value</a:t>
            </a:r>
          </a:p>
          <a:p>
            <a:pPr lvl="1"/>
            <a:r>
              <a:rPr lang="en-US" sz="2400" dirty="0"/>
              <a:t>The statement </a:t>
            </a:r>
            <a:r>
              <a:rPr lang="en-US" sz="2400" dirty="0">
                <a:solidFill>
                  <a:srgbClr val="FF0000"/>
                </a:solidFill>
              </a:rPr>
              <a:t>X = X+1</a:t>
            </a:r>
            <a:r>
              <a:rPr lang="en-US" sz="2400" dirty="0"/>
              <a:t> is not meaningful</a:t>
            </a:r>
          </a:p>
          <a:p>
            <a:r>
              <a:rPr lang="en-US" sz="2800" dirty="0"/>
              <a:t>In computers X=X+1 means: </a:t>
            </a:r>
          </a:p>
          <a:p>
            <a:pPr lvl="1"/>
            <a:r>
              <a:rPr lang="en-US" sz="2400" dirty="0"/>
              <a:t>Store the value of X+1 back into location X</a:t>
            </a:r>
            <a:endParaRPr lang="en-US" sz="2000" dirty="0"/>
          </a:p>
          <a:p>
            <a:pPr lvl="1"/>
            <a:r>
              <a:rPr lang="en-US" sz="2400" dirty="0"/>
              <a:t>E.g., if 15 is initially stored in location X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sz="2000" dirty="0"/>
              <a:t>First compute X+1, which gives 16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sz="2000" dirty="0"/>
              <a:t>Store this value into memory location X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sz="2000" dirty="0"/>
              <a:t>Now 16 is stored in memory location X</a:t>
            </a:r>
            <a:br>
              <a:rPr lang="en-US" sz="2400" dirty="0"/>
            </a:br>
            <a:endParaRPr lang="en-US" sz="24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6936F2F-7F80-4EB3-9D86-9C7176BF6365}"/>
              </a:ext>
            </a:extLst>
          </p:cNvPr>
          <p:cNvSpPr/>
          <p:nvPr/>
        </p:nvSpPr>
        <p:spPr>
          <a:xfrm>
            <a:off x="190706" y="92076"/>
            <a:ext cx="1854662" cy="4616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tx1">
                    <a:lumMod val="95000"/>
                    <a:lumOff val="5000"/>
                  </a:schemeClr>
                </a:solidFill>
              </a:rPr>
              <a:t>Hands On</a:t>
            </a:r>
          </a:p>
        </p:txBody>
      </p:sp>
    </p:spTree>
    <p:extLst>
      <p:ext uri="{BB962C8B-B14F-4D97-AF65-F5344CB8AC3E}">
        <p14:creationId xmlns:p14="http://schemas.microsoft.com/office/powerpoint/2010/main" val="42214193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AABF31-ADFB-40EB-9596-63E7929361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5368" y="553741"/>
            <a:ext cx="6786456" cy="739208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What does “==“ mean?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19A2C0-20D2-4FAA-8934-0C877136FC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28" y="1600200"/>
            <a:ext cx="8440994" cy="4193547"/>
          </a:xfrm>
        </p:spPr>
        <p:txBody>
          <a:bodyPr/>
          <a:lstStyle/>
          <a:p>
            <a:r>
              <a:rPr lang="en-US" sz="2800" dirty="0"/>
              <a:t>Consider the C statement:</a:t>
            </a:r>
            <a:br>
              <a:rPr lang="en-US" sz="2800" dirty="0"/>
            </a:br>
            <a:r>
              <a:rPr 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if (Left== LOW) { do something}</a:t>
            </a:r>
          </a:p>
          <a:p>
            <a:r>
              <a:rPr lang="en-US" sz="2800" dirty="0"/>
              <a:t>“Left==LOW” is called a “Boolean expression”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400" dirty="0"/>
              <a:t>It is </a:t>
            </a:r>
            <a:r>
              <a:rPr lang="en-US" sz="2400" b="1" dirty="0"/>
              <a:t>true</a:t>
            </a:r>
            <a:r>
              <a:rPr lang="en-US" sz="2400" dirty="0"/>
              <a:t> if the value in memory location </a:t>
            </a:r>
            <a:r>
              <a:rPr lang="en-US" sz="2400" i="1" dirty="0"/>
              <a:t>Left</a:t>
            </a:r>
            <a:r>
              <a:rPr lang="en-US" sz="2400" dirty="0"/>
              <a:t> is LOW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400" dirty="0"/>
              <a:t>It is </a:t>
            </a:r>
            <a:r>
              <a:rPr lang="en-US" sz="2400" b="1" dirty="0"/>
              <a:t>false</a:t>
            </a:r>
            <a:r>
              <a:rPr lang="en-US" sz="2400" dirty="0"/>
              <a:t> otherwise</a:t>
            </a:r>
          </a:p>
          <a:p>
            <a:r>
              <a:rPr lang="en-US" sz="2800" dirty="0"/>
              <a:t>Summary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400" dirty="0"/>
              <a:t>X=Y+W;   //stores the value of Y+W into variable X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400" dirty="0"/>
              <a:t>X==Y+W;  //is </a:t>
            </a:r>
            <a:r>
              <a:rPr lang="en-US" sz="2400" b="1" dirty="0"/>
              <a:t>true</a:t>
            </a:r>
            <a:r>
              <a:rPr lang="en-US" sz="2400" dirty="0"/>
              <a:t> if the value of X equals the value Y+W</a:t>
            </a:r>
            <a:br>
              <a:rPr lang="en-US" sz="2400" dirty="0"/>
            </a:br>
            <a:r>
              <a:rPr lang="en-US" sz="2400" dirty="0"/>
              <a:t>                  //Does not store any value into X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82C5B45-37AE-48D1-9420-972C0DAE99A1}"/>
              </a:ext>
            </a:extLst>
          </p:cNvPr>
          <p:cNvSpPr/>
          <p:nvPr/>
        </p:nvSpPr>
        <p:spPr>
          <a:xfrm>
            <a:off x="190706" y="92076"/>
            <a:ext cx="1854662" cy="4616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tx1">
                    <a:lumMod val="95000"/>
                    <a:lumOff val="5000"/>
                  </a:schemeClr>
                </a:solidFill>
              </a:rPr>
              <a:t>Hands On</a:t>
            </a:r>
          </a:p>
        </p:txBody>
      </p:sp>
    </p:spTree>
    <p:extLst>
      <p:ext uri="{BB962C8B-B14F-4D97-AF65-F5344CB8AC3E}">
        <p14:creationId xmlns:p14="http://schemas.microsoft.com/office/powerpoint/2010/main" val="11163700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510748" y="274638"/>
            <a:ext cx="7176052" cy="1143000"/>
          </a:xfrm>
        </p:spPr>
        <p:txBody>
          <a:bodyPr/>
          <a:lstStyle/>
          <a:p>
            <a:r>
              <a:rPr lang="en-US" b="1" dirty="0"/>
              <a:t>if</a:t>
            </a:r>
            <a:r>
              <a:rPr lang="en-US" dirty="0"/>
              <a:t> Statement Practice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27547" y="1100563"/>
            <a:ext cx="8557146" cy="481446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Modify your code to accomplish following:</a:t>
            </a:r>
          </a:p>
          <a:p>
            <a:r>
              <a:rPr lang="en-US" dirty="0"/>
              <a:t>Right button</a:t>
            </a:r>
          </a:p>
          <a:p>
            <a:pPr lvl="1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When pushed, right LED is ON</a:t>
            </a:r>
          </a:p>
          <a:p>
            <a:pPr lvl="1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When NOT pushed, right LED is OFF</a:t>
            </a:r>
          </a:p>
          <a:p>
            <a:r>
              <a:rPr lang="en-US" dirty="0"/>
              <a:t>Left button</a:t>
            </a:r>
          </a:p>
          <a:p>
            <a:pPr lvl="1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When pushed, left LED is OFF</a:t>
            </a:r>
          </a:p>
          <a:p>
            <a:pPr lvl="1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When NOT pushed, left LED is 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B6B90AB-C678-4AED-9CBE-B91115C6DE23}"/>
              </a:ext>
            </a:extLst>
          </p:cNvPr>
          <p:cNvSpPr/>
          <p:nvPr/>
        </p:nvSpPr>
        <p:spPr>
          <a:xfrm>
            <a:off x="190706" y="92076"/>
            <a:ext cx="1854662" cy="4616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tx1">
                    <a:lumMod val="95000"/>
                    <a:lumOff val="5000"/>
                  </a:schemeClr>
                </a:solidFill>
              </a:rPr>
              <a:t>Hands 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8EFEB2-744C-4757-8E53-EFF4340023BB}"/>
              </a:ext>
            </a:extLst>
          </p:cNvPr>
          <p:cNvSpPr txBox="1"/>
          <p:nvPr/>
        </p:nvSpPr>
        <p:spPr>
          <a:xfrm>
            <a:off x="2476918" y="6277182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Solution is in </a:t>
            </a:r>
            <a:r>
              <a:rPr lang="en-US" dirty="0" err="1"/>
              <a:t>IfPractice.ino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89214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09245F1-350A-471A-9F0C-9CEEB6710C57}"/>
              </a:ext>
            </a:extLst>
          </p:cNvPr>
          <p:cNvSpPr/>
          <p:nvPr/>
        </p:nvSpPr>
        <p:spPr>
          <a:xfrm>
            <a:off x="0" y="6027821"/>
            <a:ext cx="9144000" cy="8301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553D33-86C6-4ECD-AB94-6F1CA7AE28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453" y="0"/>
            <a:ext cx="8229600" cy="550310"/>
          </a:xfrm>
        </p:spPr>
        <p:txBody>
          <a:bodyPr/>
          <a:lstStyle/>
          <a:p>
            <a:r>
              <a:rPr lang="en-US" dirty="0"/>
              <a:t>Several Forms of IF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C78D8B-165F-47C0-9AD0-E6483E818868}"/>
              </a:ext>
            </a:extLst>
          </p:cNvPr>
          <p:cNvSpPr txBox="1"/>
          <p:nvPr/>
        </p:nvSpPr>
        <p:spPr>
          <a:xfrm>
            <a:off x="783998" y="1211677"/>
            <a:ext cx="3145285" cy="120032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/>
              <a:t>if (x &gt;= y) {</a:t>
            </a:r>
          </a:p>
          <a:p>
            <a:r>
              <a:rPr lang="en-US" sz="2400" dirty="0"/>
              <a:t>     </a:t>
            </a:r>
            <a:r>
              <a:rPr lang="en-US" sz="2400" dirty="0" err="1"/>
              <a:t>digitalWrite</a:t>
            </a:r>
            <a:r>
              <a:rPr lang="en-US" sz="2400" dirty="0"/>
              <a:t>(5,HIGH);</a:t>
            </a:r>
          </a:p>
          <a:p>
            <a:r>
              <a:rPr lang="en-US" sz="2400" dirty="0"/>
              <a:t>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95520C-DE0A-4A77-93A7-D96A05073699}"/>
              </a:ext>
            </a:extLst>
          </p:cNvPr>
          <p:cNvSpPr txBox="1"/>
          <p:nvPr/>
        </p:nvSpPr>
        <p:spPr>
          <a:xfrm>
            <a:off x="5132442" y="1171103"/>
            <a:ext cx="3145285" cy="2308324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/>
              <a:t>if (x &gt; y) {</a:t>
            </a:r>
          </a:p>
          <a:p>
            <a:r>
              <a:rPr lang="en-US" sz="2400" dirty="0"/>
              <a:t>     </a:t>
            </a:r>
            <a:r>
              <a:rPr lang="en-US" sz="2400" dirty="0" err="1"/>
              <a:t>digitalWrite</a:t>
            </a:r>
            <a:r>
              <a:rPr lang="en-US" sz="2400" dirty="0"/>
              <a:t>(5,HIGH);</a:t>
            </a:r>
          </a:p>
          <a:p>
            <a:r>
              <a:rPr lang="en-US" sz="2400" dirty="0"/>
              <a:t>}</a:t>
            </a:r>
          </a:p>
          <a:p>
            <a:r>
              <a:rPr lang="en-US" sz="2400" dirty="0"/>
              <a:t>else {</a:t>
            </a:r>
          </a:p>
          <a:p>
            <a:r>
              <a:rPr lang="en-US" sz="2400" dirty="0"/>
              <a:t>     </a:t>
            </a:r>
            <a:r>
              <a:rPr lang="en-US" sz="2400" dirty="0" err="1"/>
              <a:t>digitalWrite</a:t>
            </a:r>
            <a:r>
              <a:rPr lang="en-US" sz="2400" dirty="0"/>
              <a:t>(4,LOW);</a:t>
            </a:r>
          </a:p>
          <a:p>
            <a:r>
              <a:rPr lang="en-US" sz="2400" dirty="0"/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67C4B8-81BD-47E6-8229-6156C1929971}"/>
              </a:ext>
            </a:extLst>
          </p:cNvPr>
          <p:cNvSpPr txBox="1"/>
          <p:nvPr/>
        </p:nvSpPr>
        <p:spPr>
          <a:xfrm>
            <a:off x="783998" y="2779397"/>
            <a:ext cx="3145285" cy="3785652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/>
              <a:t>if (x &gt; y) {</a:t>
            </a:r>
          </a:p>
          <a:p>
            <a:r>
              <a:rPr lang="en-US" sz="2400" dirty="0"/>
              <a:t>     </a:t>
            </a:r>
            <a:r>
              <a:rPr lang="en-US" sz="2400" dirty="0" err="1"/>
              <a:t>digitalWrite</a:t>
            </a:r>
            <a:r>
              <a:rPr lang="en-US" sz="2400" dirty="0"/>
              <a:t>(5,HIGH);</a:t>
            </a:r>
          </a:p>
          <a:p>
            <a:r>
              <a:rPr lang="en-US" sz="2400" dirty="0"/>
              <a:t>}</a:t>
            </a:r>
          </a:p>
          <a:p>
            <a:r>
              <a:rPr lang="en-US" sz="2400" dirty="0"/>
              <a:t>else if (x==y){</a:t>
            </a:r>
          </a:p>
          <a:p>
            <a:r>
              <a:rPr lang="en-US" sz="2400" dirty="0"/>
              <a:t>     </a:t>
            </a:r>
            <a:r>
              <a:rPr lang="en-US" sz="2400" dirty="0" err="1"/>
              <a:t>digitalWrite</a:t>
            </a:r>
            <a:r>
              <a:rPr lang="en-US" sz="2400" dirty="0"/>
              <a:t>(4,LOW);</a:t>
            </a:r>
          </a:p>
          <a:p>
            <a:r>
              <a:rPr lang="en-US" sz="2400" dirty="0"/>
              <a:t>}</a:t>
            </a:r>
          </a:p>
          <a:p>
            <a:r>
              <a:rPr lang="en-US" sz="2400" dirty="0"/>
              <a:t>else {</a:t>
            </a:r>
          </a:p>
          <a:p>
            <a:r>
              <a:rPr lang="en-US" sz="2400" dirty="0"/>
              <a:t>     </a:t>
            </a:r>
            <a:r>
              <a:rPr lang="en-US" sz="2400" dirty="0" err="1"/>
              <a:t>digitalWrite</a:t>
            </a:r>
            <a:r>
              <a:rPr lang="en-US" sz="2400" dirty="0"/>
              <a:t>(4,LOW);</a:t>
            </a:r>
          </a:p>
          <a:p>
            <a:r>
              <a:rPr lang="en-US" sz="2400" dirty="0"/>
              <a:t>     </a:t>
            </a:r>
            <a:r>
              <a:rPr lang="en-US" sz="2400" dirty="0" err="1"/>
              <a:t>digitalWrite</a:t>
            </a:r>
            <a:r>
              <a:rPr lang="en-US" sz="2400" dirty="0"/>
              <a:t>(5,LOW);</a:t>
            </a:r>
          </a:p>
          <a:p>
            <a:r>
              <a:rPr lang="en-US" sz="2400" dirty="0"/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5E6D696-A7BD-468E-801F-97676F7BA895}"/>
              </a:ext>
            </a:extLst>
          </p:cNvPr>
          <p:cNvSpPr txBox="1"/>
          <p:nvPr/>
        </p:nvSpPr>
        <p:spPr>
          <a:xfrm>
            <a:off x="5132441" y="3894517"/>
            <a:ext cx="3145286" cy="2677656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if (x &gt; y) {</a:t>
            </a:r>
          </a:p>
          <a:p>
            <a:r>
              <a:rPr lang="en-US" sz="2400" dirty="0"/>
              <a:t>     </a:t>
            </a:r>
            <a:r>
              <a:rPr lang="en-US" sz="2400" dirty="0" err="1"/>
              <a:t>digitalWrite</a:t>
            </a:r>
            <a:r>
              <a:rPr lang="en-US" sz="2400" dirty="0"/>
              <a:t>(5,HIGH);</a:t>
            </a:r>
          </a:p>
          <a:p>
            <a:r>
              <a:rPr lang="en-US" sz="2400" dirty="0"/>
              <a:t>}</a:t>
            </a:r>
          </a:p>
          <a:p>
            <a:r>
              <a:rPr lang="en-US" sz="2400" dirty="0"/>
              <a:t>else if (x==y){</a:t>
            </a:r>
          </a:p>
          <a:p>
            <a:r>
              <a:rPr lang="en-US" sz="2400" dirty="0"/>
              <a:t>     </a:t>
            </a:r>
            <a:r>
              <a:rPr lang="en-US" sz="2400" dirty="0" err="1"/>
              <a:t>digitalWrite</a:t>
            </a:r>
            <a:r>
              <a:rPr lang="en-US" sz="2400" dirty="0"/>
              <a:t>(4,LOW);</a:t>
            </a:r>
          </a:p>
          <a:p>
            <a:r>
              <a:rPr lang="en-US" sz="2400" dirty="0"/>
              <a:t>}</a:t>
            </a:r>
          </a:p>
          <a:p>
            <a:r>
              <a:rPr lang="en-US" sz="2400" dirty="0"/>
              <a:t>//no action taken if x&lt;y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3F9F229-646E-4DA5-86B4-6A41571F9FE3}"/>
              </a:ext>
            </a:extLst>
          </p:cNvPr>
          <p:cNvSpPr/>
          <p:nvPr/>
        </p:nvSpPr>
        <p:spPr>
          <a:xfrm>
            <a:off x="190706" y="92076"/>
            <a:ext cx="1854662" cy="4616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tx1">
                    <a:lumMod val="95000"/>
                    <a:lumOff val="5000"/>
                  </a:schemeClr>
                </a:solidFill>
              </a:rPr>
              <a:t>Hands On</a:t>
            </a:r>
          </a:p>
        </p:txBody>
      </p:sp>
    </p:spTree>
    <p:extLst>
      <p:ext uri="{BB962C8B-B14F-4D97-AF65-F5344CB8AC3E}">
        <p14:creationId xmlns:p14="http://schemas.microsoft.com/office/powerpoint/2010/main" val="33300968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 Assignment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556591" y="1232452"/>
            <a:ext cx="8293982" cy="4655882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/>
              <a:t>Modify your sketch to read the </a:t>
            </a:r>
            <a:r>
              <a:rPr lang="en-US" sz="2800" u="sng" dirty="0"/>
              <a:t>right</a:t>
            </a:r>
            <a:r>
              <a:rPr lang="en-US" sz="2800" dirty="0"/>
              <a:t> button using “</a:t>
            </a:r>
            <a:r>
              <a:rPr lang="en-US" sz="2800" dirty="0" err="1">
                <a:solidFill>
                  <a:schemeClr val="accent6">
                    <a:lumMod val="50000"/>
                  </a:schemeClr>
                </a:solidFill>
              </a:rPr>
              <a:t>digitalRead</a:t>
            </a:r>
            <a:r>
              <a:rPr lang="en-US" sz="2800" dirty="0">
                <a:solidFill>
                  <a:schemeClr val="accent6">
                    <a:lumMod val="50000"/>
                  </a:schemeClr>
                </a:solidFill>
              </a:rPr>
              <a:t>(pin #);”</a:t>
            </a:r>
          </a:p>
          <a:p>
            <a:pPr marL="0" indent="0">
              <a:buNone/>
            </a:pPr>
            <a:r>
              <a:rPr lang="en-US" sz="2800" dirty="0"/>
              <a:t>Then</a:t>
            </a:r>
            <a:r>
              <a:rPr lang="en-US" sz="280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2800" dirty="0"/>
              <a:t>use one of the </a:t>
            </a:r>
            <a:r>
              <a:rPr lang="en-US" sz="2800" b="1" dirty="0"/>
              <a:t>if-else</a:t>
            </a:r>
            <a:r>
              <a:rPr lang="en-US" sz="2800" dirty="0"/>
              <a:t> statements on the previous slide to accomplish the following</a:t>
            </a:r>
          </a:p>
          <a:p>
            <a:r>
              <a:rPr lang="en-US" sz="2800" dirty="0"/>
              <a:t>When right button pressed</a:t>
            </a:r>
          </a:p>
          <a:p>
            <a:pPr lvl="1"/>
            <a:r>
              <a:rPr lang="en-US" sz="2400" dirty="0"/>
              <a:t>The right LED will illuminate</a:t>
            </a:r>
          </a:p>
          <a:p>
            <a:pPr lvl="1"/>
            <a:r>
              <a:rPr lang="en-US" sz="2400" dirty="0"/>
              <a:t>The left LED is off</a:t>
            </a:r>
          </a:p>
          <a:p>
            <a:r>
              <a:rPr lang="en-US" sz="2800" dirty="0"/>
              <a:t>When released (this is the “else” part)</a:t>
            </a:r>
          </a:p>
          <a:p>
            <a:pPr lvl="1"/>
            <a:r>
              <a:rPr lang="en-US" sz="2400" dirty="0"/>
              <a:t>The left LED will illuminate</a:t>
            </a:r>
          </a:p>
          <a:p>
            <a:pPr lvl="1"/>
            <a:r>
              <a:rPr lang="en-US" sz="2400" dirty="0"/>
              <a:t>The right LED is off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E50B58-C0DE-4D96-81A2-774FB029790E}"/>
              </a:ext>
            </a:extLst>
          </p:cNvPr>
          <p:cNvSpPr/>
          <p:nvPr/>
        </p:nvSpPr>
        <p:spPr>
          <a:xfrm>
            <a:off x="190706" y="92076"/>
            <a:ext cx="1854662" cy="4616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tx1">
                    <a:lumMod val="95000"/>
                    <a:lumOff val="5000"/>
                  </a:schemeClr>
                </a:solidFill>
              </a:rPr>
              <a:t>Hands 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E6D0A72-AC1A-4C17-AD92-1E81185456C5}"/>
              </a:ext>
            </a:extLst>
          </p:cNvPr>
          <p:cNvSpPr txBox="1"/>
          <p:nvPr/>
        </p:nvSpPr>
        <p:spPr>
          <a:xfrm>
            <a:off x="2226238" y="6382379"/>
            <a:ext cx="20938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Solution in </a:t>
            </a:r>
            <a:r>
              <a:rPr lang="en-US" dirty="0" err="1"/>
              <a:t>IfElse.ino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15374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676894"/>
            <a:ext cx="8229600" cy="740744"/>
          </a:xfrm>
        </p:spPr>
        <p:txBody>
          <a:bodyPr/>
          <a:lstStyle/>
          <a:p>
            <a:r>
              <a:rPr lang="en-US" dirty="0"/>
              <a:t>If you have time (or do at home)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199" y="1600200"/>
            <a:ext cx="8577943" cy="4193547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/>
              <a:t>Modify your sketch using two </a:t>
            </a:r>
            <a:r>
              <a:rPr lang="en-US" sz="2800" b="1" dirty="0"/>
              <a:t>if-else if</a:t>
            </a:r>
            <a:r>
              <a:rPr lang="en-US" sz="2800" dirty="0"/>
              <a:t> statements to do following</a:t>
            </a:r>
          </a:p>
          <a:p>
            <a:r>
              <a:rPr lang="en-US" sz="2800" dirty="0"/>
              <a:t>Condition to turn on Left LED</a:t>
            </a:r>
            <a:r>
              <a:rPr lang="en-US" sz="3200" dirty="0"/>
              <a:t> </a:t>
            </a:r>
            <a:r>
              <a:rPr lang="en-US" sz="2800" i="1" dirty="0">
                <a:solidFill>
                  <a:srgbClr val="FF0000"/>
                </a:solidFill>
              </a:rPr>
              <a:t>(</a:t>
            </a:r>
            <a:r>
              <a:rPr lang="en-US" sz="2400" i="1" dirty="0">
                <a:solidFill>
                  <a:srgbClr val="FF0000"/>
                </a:solidFill>
              </a:rPr>
              <a:t>called an “inclusive OR”)</a:t>
            </a:r>
          </a:p>
          <a:p>
            <a:pPr lvl="1"/>
            <a:r>
              <a:rPr lang="en-US" sz="2400" dirty="0"/>
              <a:t>If left OR right OR both buttons pressed</a:t>
            </a:r>
          </a:p>
          <a:p>
            <a:pPr lvl="1"/>
            <a:r>
              <a:rPr lang="en-US" sz="2400" dirty="0"/>
              <a:t>Otherwise, left LED is off</a:t>
            </a:r>
          </a:p>
          <a:p>
            <a:r>
              <a:rPr lang="en-US" sz="2800" dirty="0"/>
              <a:t>Condition to turn on Right LED   </a:t>
            </a:r>
            <a:r>
              <a:rPr lang="en-US" sz="2400" i="1" dirty="0">
                <a:solidFill>
                  <a:srgbClr val="FF0000"/>
                </a:solidFill>
              </a:rPr>
              <a:t>(called an “exclusive OR”)</a:t>
            </a:r>
            <a:endParaRPr lang="en-US" sz="2800" i="1" dirty="0">
              <a:solidFill>
                <a:srgbClr val="FF0000"/>
              </a:solidFill>
            </a:endParaRPr>
          </a:p>
          <a:p>
            <a:pPr lvl="1"/>
            <a:r>
              <a:rPr lang="en-US" sz="2400" dirty="0"/>
              <a:t>If either Left or Right button pressed (but not both)</a:t>
            </a:r>
          </a:p>
          <a:p>
            <a:pPr lvl="1"/>
            <a:r>
              <a:rPr lang="en-US" sz="2400" dirty="0"/>
              <a:t>If both buttons pressed OR no buttons pressed, then LED is OFF </a:t>
            </a:r>
            <a:r>
              <a:rPr lang="en-US" sz="2400" i="1" dirty="0"/>
              <a:t>(use </a:t>
            </a:r>
            <a:r>
              <a:rPr lang="en-US" sz="2400" b="1" i="1" dirty="0"/>
              <a:t>if–else</a:t>
            </a:r>
            <a:r>
              <a:rPr lang="en-US" sz="2400" i="1" dirty="0"/>
              <a:t>, or combine conditions into one </a:t>
            </a:r>
            <a:r>
              <a:rPr lang="en-US" sz="2400" b="1" i="1" dirty="0"/>
              <a:t>if</a:t>
            </a:r>
            <a:r>
              <a:rPr lang="en-US" sz="2400" i="1" dirty="0"/>
              <a:t>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E467C0E-AE0E-4033-8F38-25860D48CD3C}"/>
              </a:ext>
            </a:extLst>
          </p:cNvPr>
          <p:cNvSpPr/>
          <p:nvPr/>
        </p:nvSpPr>
        <p:spPr>
          <a:xfrm>
            <a:off x="2482426" y="6253266"/>
            <a:ext cx="3605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Solution is in: </a:t>
            </a:r>
            <a:r>
              <a:rPr lang="en-US" b="1" dirty="0">
                <a:solidFill>
                  <a:srgbClr val="FF0000"/>
                </a:solidFill>
              </a:rPr>
              <a:t>LastIfELseExample.ino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9E50B58-C0DE-4D96-81A2-774FB029790E}"/>
              </a:ext>
            </a:extLst>
          </p:cNvPr>
          <p:cNvSpPr/>
          <p:nvPr/>
        </p:nvSpPr>
        <p:spPr>
          <a:xfrm>
            <a:off x="190706" y="92076"/>
            <a:ext cx="1854662" cy="4616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tx1">
                    <a:lumMod val="95000"/>
                    <a:lumOff val="5000"/>
                  </a:schemeClr>
                </a:solidFill>
              </a:rPr>
              <a:t>Hands On</a:t>
            </a:r>
          </a:p>
        </p:txBody>
      </p:sp>
    </p:spTree>
    <p:extLst>
      <p:ext uri="{BB962C8B-B14F-4D97-AF65-F5344CB8AC3E}">
        <p14:creationId xmlns:p14="http://schemas.microsoft.com/office/powerpoint/2010/main" val="23876894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9EA2A-00FD-4B71-9714-BCB04E9980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20402"/>
            <a:ext cx="8229600" cy="749931"/>
          </a:xfrm>
        </p:spPr>
        <p:txBody>
          <a:bodyPr/>
          <a:lstStyle/>
          <a:p>
            <a:r>
              <a:rPr lang="en-US" dirty="0" err="1"/>
              <a:t>digitalRead</a:t>
            </a:r>
            <a:r>
              <a:rPr lang="en-US" dirty="0"/>
              <a:t> and </a:t>
            </a:r>
            <a:r>
              <a:rPr lang="en-US" dirty="0" err="1"/>
              <a:t>digitalWrite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45EAA7-C26D-4E80-9853-AB8E7E59EB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32679"/>
            <a:ext cx="9119937" cy="4800600"/>
          </a:xfrm>
        </p:spPr>
        <p:txBody>
          <a:bodyPr/>
          <a:lstStyle/>
          <a:p>
            <a:r>
              <a:rPr lang="en-US" sz="2800" dirty="0"/>
              <a:t>Suppose we want to turn on LED connected to pin 8</a:t>
            </a:r>
          </a:p>
          <a:p>
            <a:pPr marL="857250" lvl="2" indent="0">
              <a:buNone/>
            </a:pPr>
            <a:r>
              <a:rPr lang="en-US" dirty="0" err="1"/>
              <a:t>digitalWrite</a:t>
            </a:r>
            <a:r>
              <a:rPr lang="en-US" dirty="0"/>
              <a:t>(8,HIGH); </a:t>
            </a:r>
            <a:r>
              <a:rPr lang="en-US" dirty="0">
                <a:solidFill>
                  <a:srgbClr val="00B050"/>
                </a:solidFill>
              </a:rPr>
              <a:t>//sets pin 8 to 5V</a:t>
            </a:r>
            <a:r>
              <a:rPr lang="en-US" dirty="0"/>
              <a:t> </a:t>
            </a:r>
          </a:p>
          <a:p>
            <a:pPr marL="857250" lvl="2" indent="0">
              <a:buNone/>
            </a:pPr>
            <a:r>
              <a:rPr lang="en-US" dirty="0" err="1"/>
              <a:t>digitalWrite</a:t>
            </a:r>
            <a:r>
              <a:rPr lang="en-US" dirty="0"/>
              <a:t>(8,LOW); </a:t>
            </a:r>
            <a:r>
              <a:rPr lang="en-US" dirty="0">
                <a:solidFill>
                  <a:srgbClr val="00B050"/>
                </a:solidFill>
              </a:rPr>
              <a:t>//sets pin 8 to 0V</a:t>
            </a:r>
          </a:p>
          <a:p>
            <a:pPr marL="857250" lvl="2" indent="0">
              <a:buNone/>
            </a:pPr>
            <a:endParaRPr lang="en-US" sz="2000" dirty="0">
              <a:solidFill>
                <a:srgbClr val="00B050"/>
              </a:solidFill>
            </a:endParaRPr>
          </a:p>
          <a:p>
            <a:pPr marL="857250" lvl="2" indent="0">
              <a:buNone/>
            </a:pPr>
            <a:endParaRPr lang="en-US" sz="2000" dirty="0"/>
          </a:p>
          <a:p>
            <a:r>
              <a:rPr lang="en-US" sz="2800" dirty="0"/>
              <a:t>Now suppose we want to </a:t>
            </a:r>
            <a:r>
              <a:rPr lang="en-US" sz="2800" u="sng" dirty="0"/>
              <a:t>read</a:t>
            </a:r>
            <a:r>
              <a:rPr lang="en-US" sz="2800" dirty="0"/>
              <a:t> the voltage present on pin 9</a:t>
            </a:r>
          </a:p>
          <a:p>
            <a:pPr marL="914400" lvl="2" indent="0">
              <a:buNone/>
            </a:pPr>
            <a:r>
              <a:rPr lang="en-US" dirty="0" err="1"/>
              <a:t>int</a:t>
            </a:r>
            <a:r>
              <a:rPr lang="en-US" dirty="0"/>
              <a:t> x = </a:t>
            </a:r>
            <a:r>
              <a:rPr lang="en-US" dirty="0" err="1"/>
              <a:t>digitalRead</a:t>
            </a:r>
            <a:r>
              <a:rPr lang="en-US" dirty="0"/>
              <a:t>(9);</a:t>
            </a:r>
          </a:p>
          <a:p>
            <a:pPr lvl="1"/>
            <a:r>
              <a:rPr lang="en-US" sz="2400" dirty="0"/>
              <a:t>Declares variable x to be an integer type</a:t>
            </a:r>
          </a:p>
          <a:p>
            <a:pPr lvl="1"/>
            <a:r>
              <a:rPr lang="en-US" sz="2400" dirty="0"/>
              <a:t>Reads pin 9 voltage</a:t>
            </a:r>
          </a:p>
          <a:p>
            <a:pPr lvl="1"/>
            <a:r>
              <a:rPr lang="en-US" sz="2400" dirty="0"/>
              <a:t>Stores either LOW or HIGH into x</a:t>
            </a:r>
          </a:p>
          <a:p>
            <a:pPr lvl="2"/>
            <a:r>
              <a:rPr lang="en-US" sz="2000" dirty="0"/>
              <a:t>Actual values stored is either 0 or 1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A0B28FB-38DC-4969-924B-B206400BFD28}"/>
              </a:ext>
            </a:extLst>
          </p:cNvPr>
          <p:cNvSpPr/>
          <p:nvPr/>
        </p:nvSpPr>
        <p:spPr>
          <a:xfrm>
            <a:off x="6382750" y="4250546"/>
            <a:ext cx="172515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Input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CC4CDFC-A22F-4701-966B-DE7E0E8B88E4}"/>
              </a:ext>
            </a:extLst>
          </p:cNvPr>
          <p:cNvSpPr/>
          <p:nvPr/>
        </p:nvSpPr>
        <p:spPr>
          <a:xfrm>
            <a:off x="6257292" y="1735710"/>
            <a:ext cx="224933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24074472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Repeating Statements with “Loops”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9453" y="1600200"/>
            <a:ext cx="8855764" cy="4525963"/>
          </a:xfrm>
        </p:spPr>
        <p:txBody>
          <a:bodyPr>
            <a:normAutofit/>
          </a:bodyPr>
          <a:lstStyle/>
          <a:p>
            <a:r>
              <a:rPr lang="en-US" sz="2800" b="1" dirty="0"/>
              <a:t>While loop</a:t>
            </a:r>
            <a:r>
              <a:rPr lang="en-US" sz="2800" dirty="0"/>
              <a:t>: Repeat a group of statements as long as condition remains true</a:t>
            </a:r>
          </a:p>
          <a:p>
            <a:pPr lvl="1"/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E.g., Turn on LED light as long as temp &gt; 90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sym typeface="Symbol" panose="05050102010706020507" pitchFamily="18" charset="2"/>
              </a:rPr>
              <a:t></a:t>
            </a:r>
          </a:p>
          <a:p>
            <a:r>
              <a:rPr lang="en-US" sz="2800" b="1" dirty="0">
                <a:sym typeface="Symbol" panose="05050102010706020507" pitchFamily="18" charset="2"/>
              </a:rPr>
              <a:t>For loop</a:t>
            </a:r>
            <a:r>
              <a:rPr lang="en-US" sz="2800" dirty="0">
                <a:sym typeface="Symbol" panose="05050102010706020507" pitchFamily="18" charset="2"/>
              </a:rPr>
              <a:t>: Repeat statements a fixed number of times</a:t>
            </a:r>
          </a:p>
          <a:p>
            <a:pPr lvl="1"/>
            <a:r>
              <a:rPr lang="en-US" sz="2400" dirty="0">
                <a:solidFill>
                  <a:schemeClr val="accent6">
                    <a:lumMod val="50000"/>
                  </a:schemeClr>
                </a:solidFill>
                <a:sym typeface="Symbol" panose="05050102010706020507" pitchFamily="18" charset="2"/>
              </a:rPr>
              <a:t>E.g., blink LED exactly ten times</a:t>
            </a:r>
          </a:p>
          <a:p>
            <a:pPr lvl="1"/>
            <a:endParaRPr lang="en-US" sz="2400" dirty="0">
              <a:sym typeface="Symbol" panose="05050102010706020507" pitchFamily="18" charset="2"/>
            </a:endParaRPr>
          </a:p>
          <a:p>
            <a:r>
              <a:rPr lang="en-US" sz="2800" dirty="0">
                <a:sym typeface="Symbol" panose="05050102010706020507" pitchFamily="18" charset="2"/>
              </a:rPr>
              <a:t>The following experiments use the same circuit we’ve been using (2 switches and 2 LEDs)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96E5A7-131A-4F94-A8A2-5440AB6841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0536" y="4846073"/>
            <a:ext cx="2286319" cy="1152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5995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begin with the </a:t>
            </a:r>
            <a:r>
              <a:rPr lang="en-US" b="1" dirty="0"/>
              <a:t>while</a:t>
            </a:r>
            <a:r>
              <a:rPr lang="en-US" dirty="0"/>
              <a:t> loop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013791" y="1100563"/>
            <a:ext cx="7870902" cy="4814463"/>
          </a:xfrm>
        </p:spPr>
        <p:txBody>
          <a:bodyPr/>
          <a:lstStyle/>
          <a:p>
            <a:r>
              <a:rPr lang="en-US" sz="2800" dirty="0">
                <a:solidFill>
                  <a:srgbClr val="FF0000"/>
                </a:solidFill>
              </a:rPr>
              <a:t>Example 0:</a:t>
            </a:r>
          </a:p>
          <a:p>
            <a:pPr marL="400050" lvl="1" indent="0">
              <a:buNone/>
            </a:pPr>
            <a:r>
              <a:rPr lang="en-US" sz="2400" dirty="0"/>
              <a:t>var = 0;</a:t>
            </a:r>
            <a:br>
              <a:rPr lang="en-US" sz="2400" dirty="0"/>
            </a:br>
            <a:r>
              <a:rPr lang="en-US" sz="2400" dirty="0"/>
              <a:t>while(var &lt; 200){</a:t>
            </a:r>
            <a:br>
              <a:rPr lang="en-US" sz="2400" dirty="0"/>
            </a:br>
            <a:r>
              <a:rPr lang="en-US" sz="2400" dirty="0"/>
              <a:t>  //These statements execute 200 times</a:t>
            </a:r>
            <a:br>
              <a:rPr lang="en-US" sz="2400" dirty="0"/>
            </a:br>
            <a:r>
              <a:rPr lang="en-US" sz="2400" dirty="0"/>
              <a:t>  var++;  </a:t>
            </a:r>
            <a:r>
              <a:rPr lang="en-US" sz="2400" dirty="0">
                <a:solidFill>
                  <a:srgbClr val="00B050"/>
                </a:solidFill>
              </a:rPr>
              <a:t>//this is short hand for:  var = var + 1;</a:t>
            </a:r>
            <a:br>
              <a:rPr lang="en-US" sz="2400" dirty="0">
                <a:solidFill>
                  <a:srgbClr val="00B050"/>
                </a:solidFill>
              </a:rPr>
            </a:br>
            <a:r>
              <a:rPr lang="en-US" sz="2400" dirty="0"/>
              <a:t>}</a:t>
            </a:r>
          </a:p>
          <a:p>
            <a:pPr marL="400050" lvl="1" indent="0">
              <a:buNone/>
            </a:pPr>
            <a:endParaRPr lang="en-US" sz="2400" dirty="0"/>
          </a:p>
          <a:p>
            <a:pPr marL="400050" lvl="1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527930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E1E2EA-D01B-4072-8B31-62EE62594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1: Count # Times Thru Loop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5EDEDF-FCF5-461E-AC0F-FF170707D2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7419" y="1099966"/>
            <a:ext cx="8583283" cy="2026006"/>
          </a:xfrm>
        </p:spPr>
        <p:txBody>
          <a:bodyPr/>
          <a:lstStyle/>
          <a:p>
            <a:r>
              <a:rPr lang="en-US" sz="2400" dirty="0"/>
              <a:t>Arduino runs at 16 million instructions/second</a:t>
            </a:r>
          </a:p>
          <a:p>
            <a:r>
              <a:rPr lang="en-US" sz="2400" dirty="0"/>
              <a:t>This program counts the number of instructions executed while you hold down the pushbutton</a:t>
            </a:r>
          </a:p>
          <a:p>
            <a:r>
              <a:rPr lang="en-US" sz="2400" dirty="0"/>
              <a:t>Open the sketch:  </a:t>
            </a:r>
            <a:r>
              <a:rPr lang="en-US" sz="2400" dirty="0" err="1"/>
              <a:t>LoopCounter.ino</a:t>
            </a:r>
            <a:r>
              <a:rPr lang="en-US" sz="2400" dirty="0"/>
              <a:t> and watch the monitor as you push the button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605421-59E7-4944-B978-CAD6C0F40B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713" y="3347857"/>
            <a:ext cx="6377722" cy="2681153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5137446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9"/>
          <p:cNvSpPr txBox="1">
            <a:spLocks noGrp="1"/>
          </p:cNvSpPr>
          <p:nvPr>
            <p:ph type="title"/>
          </p:nvPr>
        </p:nvSpPr>
        <p:spPr>
          <a:xfrm>
            <a:off x="457200" y="148536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400"/>
              <a:buFont typeface="Calibri"/>
              <a:buNone/>
            </a:pPr>
            <a:r>
              <a:rPr lang="en-US" dirty="0"/>
              <a:t>Example 2: Measuring Time Duration</a:t>
            </a:r>
            <a:endParaRPr dirty="0"/>
          </a:p>
        </p:txBody>
      </p:sp>
      <p:sp>
        <p:nvSpPr>
          <p:cNvPr id="639" name="Google Shape;639;p19"/>
          <p:cNvSpPr txBox="1">
            <a:spLocks noGrp="1"/>
          </p:cNvSpPr>
          <p:nvPr>
            <p:ph type="body" idx="1"/>
          </p:nvPr>
        </p:nvSpPr>
        <p:spPr>
          <a:xfrm>
            <a:off x="116958" y="1095154"/>
            <a:ext cx="8793126" cy="52947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rgbClr val="4F6128"/>
              </a:buClr>
              <a:buSzPts val="2800"/>
              <a:buChar char="•"/>
            </a:pPr>
            <a:r>
              <a:rPr lang="en-US" sz="2800" dirty="0"/>
              <a:t>Measuring duration of an event is a common application</a:t>
            </a:r>
          </a:p>
          <a:p>
            <a:pPr lvl="1" indent="-342900">
              <a:spcBef>
                <a:spcPts val="0"/>
              </a:spcBef>
              <a:buClr>
                <a:srgbClr val="4F6128"/>
              </a:buClr>
              <a:buSzPts val="2800"/>
              <a:buFont typeface="Courier New" panose="02070309020205020404" pitchFamily="49" charset="0"/>
              <a:buChar char="o"/>
            </a:pPr>
            <a:r>
              <a:rPr lang="en-US" sz="2400" dirty="0"/>
              <a:t>E.g., how long has a button been pushed?</a:t>
            </a:r>
          </a:p>
          <a:p>
            <a:pPr lvl="1">
              <a:spcBef>
                <a:spcPts val="0"/>
              </a:spcBef>
              <a:buClr>
                <a:srgbClr val="4F6128"/>
              </a:buClr>
              <a:buSzPts val="2800"/>
              <a:buFont typeface="Courier New" panose="02070309020205020404" pitchFamily="49" charset="0"/>
              <a:buChar char="o"/>
            </a:pPr>
            <a:r>
              <a:rPr lang="en-US" sz="2400" dirty="0"/>
              <a:t>Before proceeding, here are two useful facts:</a:t>
            </a:r>
          </a:p>
          <a:p>
            <a:pPr lvl="4">
              <a:spcBef>
                <a:spcPts val="0"/>
              </a:spcBef>
              <a:buClr>
                <a:srgbClr val="4F6128"/>
              </a:buClr>
              <a:buSzPts val="2800"/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rgbClr val="4F6128"/>
              </a:buClr>
              <a:buSzPts val="2800"/>
              <a:buChar char="•"/>
            </a:pPr>
            <a:r>
              <a:rPr lang="en-US" sz="2800" dirty="0"/>
              <a:t>Here’s a useful function:</a:t>
            </a:r>
            <a:br>
              <a:rPr lang="en-US" sz="2800" dirty="0"/>
            </a:br>
            <a:r>
              <a:rPr lang="en-US" sz="2800" dirty="0"/>
              <a:t>“</a:t>
            </a:r>
            <a:r>
              <a:rPr lang="en-US" sz="2800" dirty="0" err="1">
                <a:solidFill>
                  <a:srgbClr val="974806"/>
                </a:solidFill>
              </a:rPr>
              <a:t>millis</a:t>
            </a:r>
            <a:r>
              <a:rPr lang="en-US" sz="2800" dirty="0">
                <a:solidFill>
                  <a:srgbClr val="974806"/>
                </a:solidFill>
              </a:rPr>
              <a:t>()</a:t>
            </a:r>
            <a:r>
              <a:rPr lang="en-US" sz="2800" dirty="0"/>
              <a:t>” gives # milliseconds since Arduino turned on</a:t>
            </a:r>
          </a:p>
          <a:p>
            <a:pPr lvl="4" indent="-342900">
              <a:spcBef>
                <a:spcPts val="0"/>
              </a:spcBef>
              <a:buClr>
                <a:srgbClr val="4F6128"/>
              </a:buClr>
              <a:buSzPts val="2800"/>
            </a:pPr>
            <a:endParaRPr dirty="0"/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rgbClr val="4F6128"/>
              </a:buClr>
              <a:buSzPts val="2800"/>
              <a:buChar char="•"/>
            </a:pPr>
            <a:r>
              <a:rPr lang="en-US" sz="2800" dirty="0"/>
              <a:t>New variable type (</a:t>
            </a:r>
            <a:r>
              <a:rPr lang="en-US" sz="2800" i="1" dirty="0"/>
              <a:t>use this when numbers get really big</a:t>
            </a:r>
            <a:r>
              <a:rPr lang="en-US" sz="2800" dirty="0"/>
              <a:t>):</a:t>
            </a:r>
            <a:br>
              <a:rPr lang="en-US" sz="2800" dirty="0"/>
            </a:br>
            <a:r>
              <a:rPr lang="en-US" sz="2800" dirty="0"/>
              <a:t>“</a:t>
            </a:r>
            <a:r>
              <a:rPr lang="en-US" sz="2800" dirty="0">
                <a:solidFill>
                  <a:srgbClr val="974806"/>
                </a:solidFill>
              </a:rPr>
              <a:t>long int x</a:t>
            </a:r>
            <a:r>
              <a:rPr lang="en-US" sz="2800" dirty="0"/>
              <a:t>;”   or   “</a:t>
            </a:r>
            <a:r>
              <a:rPr lang="en-US" sz="2800" dirty="0">
                <a:solidFill>
                  <a:srgbClr val="974806"/>
                </a:solidFill>
              </a:rPr>
              <a:t>long x;</a:t>
            </a:r>
            <a:r>
              <a:rPr lang="en-US" sz="2800" dirty="0"/>
              <a:t>”  </a:t>
            </a:r>
            <a:endParaRPr dirty="0"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rgbClr val="366092"/>
              </a:buClr>
              <a:buSzPts val="2400"/>
              <a:buChar char="–"/>
            </a:pPr>
            <a:r>
              <a:rPr lang="en-US" sz="2400" dirty="0"/>
              <a:t>“</a:t>
            </a:r>
            <a:r>
              <a:rPr lang="en-US" sz="2400" dirty="0">
                <a:solidFill>
                  <a:srgbClr val="00B050"/>
                </a:solidFill>
              </a:rPr>
              <a:t>int x;</a:t>
            </a:r>
            <a:r>
              <a:rPr lang="en-US" sz="2400" dirty="0"/>
              <a:t>” declares a 16 bit integer variable</a:t>
            </a:r>
            <a:endParaRPr dirty="0"/>
          </a:p>
          <a:p>
            <a:pPr marL="1143000" lvl="2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 dirty="0"/>
              <a:t>Handles values in the range: -32768 to +32767</a:t>
            </a:r>
            <a:endParaRPr dirty="0"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rgbClr val="FF0000"/>
              </a:buClr>
              <a:buSzPts val="2400"/>
              <a:buChar char="–"/>
            </a:pPr>
            <a:r>
              <a:rPr lang="en-US" sz="2400" i="1" dirty="0">
                <a:solidFill>
                  <a:srgbClr val="FF0000"/>
                </a:solidFill>
              </a:rPr>
              <a:t>“</a:t>
            </a:r>
            <a:r>
              <a:rPr lang="en-US" sz="2400" i="1" dirty="0">
                <a:solidFill>
                  <a:srgbClr val="00B050"/>
                </a:solidFill>
              </a:rPr>
              <a:t>long</a:t>
            </a:r>
            <a:r>
              <a:rPr lang="en-US" sz="2400" dirty="0">
                <a:solidFill>
                  <a:srgbClr val="00B050"/>
                </a:solidFill>
              </a:rPr>
              <a:t> x;</a:t>
            </a:r>
            <a:r>
              <a:rPr lang="en-US" sz="2400" dirty="0"/>
              <a:t>” declares a 32 bit integer variable </a:t>
            </a:r>
            <a:endParaRPr dirty="0"/>
          </a:p>
          <a:p>
            <a:pPr marL="1143000" lvl="2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 dirty="0"/>
              <a:t>Handles values in the range: -2.14 billion to +2.14 billion</a:t>
            </a:r>
            <a:endParaRPr dirty="0"/>
          </a:p>
          <a:p>
            <a:pPr marL="742950" lvl="1" indent="-133350" algn="l" rtl="0">
              <a:spcBef>
                <a:spcPts val="480"/>
              </a:spcBef>
              <a:spcAft>
                <a:spcPts val="0"/>
              </a:spcAft>
              <a:buClr>
                <a:srgbClr val="366092"/>
              </a:buClr>
              <a:buSzPts val="2400"/>
              <a:buNone/>
            </a:pPr>
            <a:endParaRPr sz="240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Sketch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12664" y="1092101"/>
            <a:ext cx="5918672" cy="831920"/>
          </a:xfrm>
        </p:spPr>
        <p:txBody>
          <a:bodyPr/>
          <a:lstStyle/>
          <a:p>
            <a:r>
              <a:rPr lang="en-US" sz="2400" dirty="0"/>
              <a:t>Modify your program to measure duration button is pushed (in milliseconds, or </a:t>
            </a:r>
            <a:r>
              <a:rPr lang="en-US" sz="2400" dirty="0" err="1"/>
              <a:t>m.s.</a:t>
            </a:r>
            <a:r>
              <a:rPr lang="en-US" sz="2400" dirty="0"/>
              <a:t>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045110"/>
            <a:ext cx="5457750" cy="339774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9" name="Right Arrow 8"/>
          <p:cNvSpPr/>
          <p:nvPr/>
        </p:nvSpPr>
        <p:spPr>
          <a:xfrm rot="10800000">
            <a:off x="5926120" y="2688771"/>
            <a:ext cx="707572" cy="391885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 rot="10800000">
            <a:off x="5926120" y="4348597"/>
            <a:ext cx="707572" cy="391885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2749819" y="5587392"/>
            <a:ext cx="33458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Complete sketch in </a:t>
            </a:r>
            <a:r>
              <a:rPr lang="en-US" b="1" i="1" dirty="0" err="1"/>
              <a:t>LoopTimer.ino</a:t>
            </a:r>
            <a:endParaRPr lang="en-US" b="1" i="1" dirty="0"/>
          </a:p>
        </p:txBody>
      </p:sp>
      <p:sp>
        <p:nvSpPr>
          <p:cNvPr id="17" name="TextBox 16"/>
          <p:cNvSpPr txBox="1"/>
          <p:nvPr/>
        </p:nvSpPr>
        <p:spPr>
          <a:xfrm>
            <a:off x="6633692" y="3429000"/>
            <a:ext cx="23564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Changes to make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66DE9B0-BD7F-45CF-9F85-86D90E96FCA4}"/>
              </a:ext>
            </a:extLst>
          </p:cNvPr>
          <p:cNvSpPr/>
          <p:nvPr/>
        </p:nvSpPr>
        <p:spPr>
          <a:xfrm>
            <a:off x="646043" y="2688771"/>
            <a:ext cx="3627783" cy="358358"/>
          </a:xfrm>
          <a:prstGeom prst="roundRect">
            <a:avLst/>
          </a:prstGeom>
          <a:solidFill>
            <a:srgbClr val="FFFF66">
              <a:alpha val="15686"/>
            </a:srgbClr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B2647A11-4F35-4D33-81D1-49559449D503}"/>
              </a:ext>
            </a:extLst>
          </p:cNvPr>
          <p:cNvSpPr/>
          <p:nvPr/>
        </p:nvSpPr>
        <p:spPr>
          <a:xfrm>
            <a:off x="646043" y="4013617"/>
            <a:ext cx="4790661" cy="1061847"/>
          </a:xfrm>
          <a:prstGeom prst="roundRect">
            <a:avLst/>
          </a:prstGeom>
          <a:solidFill>
            <a:srgbClr val="FFFF66">
              <a:alpha val="15686"/>
            </a:srgbClr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9864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BC9FA32-E208-48A4-8A83-A1A5A1699B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7419" y="1568977"/>
            <a:ext cx="8583283" cy="4224771"/>
          </a:xfrm>
          <a:solidFill>
            <a:srgbClr val="EAEAEA"/>
          </a:solidFill>
        </p:spPr>
        <p:txBody>
          <a:bodyPr/>
          <a:lstStyle/>
          <a:p>
            <a:r>
              <a:rPr lang="en-US" dirty="0"/>
              <a:t>Objective: Work through Examples 1 and 2 to help you understand “while” statements</a:t>
            </a:r>
          </a:p>
          <a:p>
            <a:r>
              <a:rPr lang="en-US" dirty="0"/>
              <a:t>Look at the “for” statement, and work an example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0014D85-A312-4059-AAA8-FA73A1D96E95}"/>
              </a:ext>
            </a:extLst>
          </p:cNvPr>
          <p:cNvSpPr/>
          <p:nvPr/>
        </p:nvSpPr>
        <p:spPr>
          <a:xfrm>
            <a:off x="190706" y="92076"/>
            <a:ext cx="1854662" cy="4616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tx1">
                    <a:lumMod val="95000"/>
                    <a:lumOff val="5000"/>
                  </a:schemeClr>
                </a:solidFill>
              </a:rPr>
              <a:t>Hands On</a:t>
            </a:r>
          </a:p>
        </p:txBody>
      </p:sp>
    </p:spTree>
    <p:extLst>
      <p:ext uri="{BB962C8B-B14F-4D97-AF65-F5344CB8AC3E}">
        <p14:creationId xmlns:p14="http://schemas.microsoft.com/office/powerpoint/2010/main" val="9392107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04721" y="571946"/>
            <a:ext cx="6211957" cy="639762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Serial Monitor information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" y="1547447"/>
            <a:ext cx="9144000" cy="5127090"/>
          </a:xfrm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en-US" sz="2800" dirty="0"/>
              <a:t>Arduino </a:t>
            </a:r>
            <a:r>
              <a:rPr lang="en-US" sz="2800" dirty="0" err="1">
                <a:solidFill>
                  <a:srgbClr val="FF0000"/>
                </a:solidFill>
              </a:rPr>
              <a:t>Serial.println</a:t>
            </a:r>
            <a:r>
              <a:rPr lang="en-US" sz="2800" dirty="0"/>
              <a:t> sends data </a:t>
            </a:r>
            <a:r>
              <a:rPr lang="en-US" sz="2800" b="1" dirty="0"/>
              <a:t>from</a:t>
            </a:r>
            <a:r>
              <a:rPr lang="en-US" sz="2800" dirty="0"/>
              <a:t> Arduino </a:t>
            </a:r>
            <a:r>
              <a:rPr lang="en-US" sz="2800" b="1" dirty="0"/>
              <a:t>to</a:t>
            </a:r>
            <a:r>
              <a:rPr lang="en-US" sz="2800" dirty="0"/>
              <a:t> your computer where it is displayed on your monitor</a:t>
            </a:r>
          </a:p>
          <a:p>
            <a:pPr lvl="1"/>
            <a:r>
              <a:rPr lang="en-US" sz="2400" dirty="0"/>
              <a:t>Uses Arduino pins 0 and 1 (“TX” and “RX”) for communication</a:t>
            </a:r>
          </a:p>
          <a:p>
            <a:pPr lvl="2"/>
            <a:r>
              <a:rPr lang="en-US" sz="2000" dirty="0"/>
              <a:t>For this reason we advise: </a:t>
            </a:r>
            <a:r>
              <a:rPr lang="en-US" sz="2000" b="1" u="sng" dirty="0"/>
              <a:t>Never</a:t>
            </a:r>
            <a:r>
              <a:rPr lang="en-US" sz="2000" dirty="0"/>
              <a:t> use pin 0 or pin 1 for Arduino projects</a:t>
            </a:r>
          </a:p>
          <a:p>
            <a:pPr lvl="1"/>
            <a:r>
              <a:rPr lang="en-US" sz="2400" dirty="0">
                <a:solidFill>
                  <a:srgbClr val="FF0000"/>
                </a:solidFill>
              </a:rPr>
              <a:t>Serial Monitor</a:t>
            </a:r>
            <a:r>
              <a:rPr lang="en-US" sz="2400" dirty="0"/>
              <a:t> is a program that prints the values on your screen</a:t>
            </a:r>
          </a:p>
          <a:p>
            <a:r>
              <a:rPr lang="en-US" sz="2800" dirty="0"/>
              <a:t>Details:</a:t>
            </a:r>
          </a:p>
          <a:p>
            <a:pPr lvl="1"/>
            <a:r>
              <a:rPr lang="en-US" sz="2400" b="1" dirty="0" err="1">
                <a:solidFill>
                  <a:srgbClr val="00B050"/>
                </a:solidFill>
              </a:rPr>
              <a:t>Serial.begin</a:t>
            </a:r>
            <a:r>
              <a:rPr lang="en-US" sz="2400" b="1" dirty="0">
                <a:solidFill>
                  <a:srgbClr val="00B050"/>
                </a:solidFill>
              </a:rPr>
              <a:t>(9600)</a:t>
            </a:r>
            <a:r>
              <a:rPr lang="en-US" sz="2400" dirty="0">
                <a:solidFill>
                  <a:srgbClr val="19F323"/>
                </a:solidFill>
              </a:rPr>
              <a:t> </a:t>
            </a:r>
            <a:r>
              <a:rPr lang="en-US" sz="2400" dirty="0"/>
              <a:t>initializes communication rate at 9600 bps (bits per second)</a:t>
            </a:r>
          </a:p>
          <a:p>
            <a:pPr lvl="1"/>
            <a:r>
              <a:rPr lang="en-US" sz="2400" b="1" dirty="0" err="1">
                <a:solidFill>
                  <a:srgbClr val="00B050"/>
                </a:solidFill>
              </a:rPr>
              <a:t>Serial.print</a:t>
            </a:r>
            <a:r>
              <a:rPr lang="en-US" sz="2400" dirty="0"/>
              <a:t>: sends text or values to computer on same line </a:t>
            </a:r>
          </a:p>
          <a:p>
            <a:pPr lvl="1"/>
            <a:r>
              <a:rPr lang="en-US" sz="2400" b="1" dirty="0" err="1">
                <a:solidFill>
                  <a:srgbClr val="00B050"/>
                </a:solidFill>
              </a:rPr>
              <a:t>Serial.println</a:t>
            </a:r>
            <a:r>
              <a:rPr lang="en-US" sz="2400" dirty="0"/>
              <a:t>: same as print but also starts new print line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C2F554A-507E-42DB-A956-7AAA6CAB313A}"/>
              </a:ext>
            </a:extLst>
          </p:cNvPr>
          <p:cNvSpPr/>
          <p:nvPr/>
        </p:nvSpPr>
        <p:spPr>
          <a:xfrm>
            <a:off x="190706" y="92076"/>
            <a:ext cx="1854662" cy="4616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tx1">
                    <a:lumMod val="95000"/>
                    <a:lumOff val="5000"/>
                  </a:schemeClr>
                </a:solidFill>
              </a:rPr>
              <a:t>Hands On</a:t>
            </a:r>
          </a:p>
        </p:txBody>
      </p:sp>
    </p:spTree>
    <p:extLst>
      <p:ext uri="{BB962C8B-B14F-4D97-AF65-F5344CB8AC3E}">
        <p14:creationId xmlns:p14="http://schemas.microsoft.com/office/powerpoint/2010/main" val="14522027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5B813F2-CEBA-4037-992F-EA70E53ECF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1313" y="301452"/>
            <a:ext cx="5759017" cy="1326382"/>
          </a:xfrm>
        </p:spPr>
        <p:txBody>
          <a:bodyPr/>
          <a:lstStyle/>
          <a:p>
            <a:r>
              <a:rPr lang="en-US" dirty="0"/>
              <a:t>What do the numbers mean???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280B80-7E2F-4BB8-8F9F-A13C741E4D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837" y="1857483"/>
            <a:ext cx="5385917" cy="4177557"/>
          </a:xfrm>
        </p:spPr>
        <p:txBody>
          <a:bodyPr/>
          <a:lstStyle/>
          <a:p>
            <a:r>
              <a:rPr lang="en-US" sz="2800" dirty="0"/>
              <a:t>Upload </a:t>
            </a:r>
            <a:r>
              <a:rPr lang="en-US" sz="2800" dirty="0" err="1">
                <a:solidFill>
                  <a:srgbClr val="00B050"/>
                </a:solidFill>
              </a:rPr>
              <a:t>LoopCounter.ino</a:t>
            </a:r>
            <a:r>
              <a:rPr lang="en-US" sz="2800" dirty="0">
                <a:solidFill>
                  <a:srgbClr val="00B050"/>
                </a:solidFill>
              </a:rPr>
              <a:t> </a:t>
            </a:r>
          </a:p>
          <a:p>
            <a:r>
              <a:rPr lang="en-US" sz="2800" dirty="0"/>
              <a:t>What’s the smallest count you can get?</a:t>
            </a:r>
          </a:p>
          <a:p>
            <a:r>
              <a:rPr lang="en-US" sz="2800" dirty="0"/>
              <a:t>The number you see is how many times the computer executes the while loop as you held down the button</a:t>
            </a:r>
          </a:p>
          <a:p>
            <a:pPr lvl="1"/>
            <a:r>
              <a:rPr lang="en-US" sz="2400" dirty="0"/>
              <a:t>Remember: Arduino does about 16 million operations each second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90C95D4-E78F-4C24-A642-9D12308D26A2}"/>
              </a:ext>
            </a:extLst>
          </p:cNvPr>
          <p:cNvSpPr/>
          <p:nvPr/>
        </p:nvSpPr>
        <p:spPr>
          <a:xfrm>
            <a:off x="190706" y="92076"/>
            <a:ext cx="1854662" cy="4616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tx1">
                    <a:lumMod val="95000"/>
                    <a:lumOff val="5000"/>
                  </a:schemeClr>
                </a:solidFill>
              </a:rPr>
              <a:t>Hands On</a:t>
            </a:r>
            <a:endParaRPr lang="en-US" sz="2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tx1">
                  <a:lumMod val="95000"/>
                  <a:lumOff val="5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4060646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7056C1-DAEA-4251-AB18-F3B93CD087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980224"/>
            <a:ext cx="8229600" cy="661248"/>
          </a:xfrm>
        </p:spPr>
        <p:txBody>
          <a:bodyPr/>
          <a:lstStyle/>
          <a:p>
            <a:r>
              <a:rPr lang="en-US" sz="2800" dirty="0"/>
              <a:t>Very small values indicate switch bounce!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8D463C-934F-4FD7-BBD9-7A582DB34C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275303" y="1886023"/>
            <a:ext cx="3486790" cy="245505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0A96ABB-1B07-42B9-A1F3-08DADFE111DF}"/>
              </a:ext>
            </a:extLst>
          </p:cNvPr>
          <p:cNvSpPr txBox="1"/>
          <p:nvPr/>
        </p:nvSpPr>
        <p:spPr>
          <a:xfrm>
            <a:off x="439687" y="5246876"/>
            <a:ext cx="80670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Problem affects most types of switches. It’s everywhere!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904354-F205-4343-865B-4784BE771F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23692" y="1753891"/>
            <a:ext cx="777107" cy="2797585"/>
          </a:xfrm>
          <a:prstGeom prst="rect">
            <a:avLst/>
          </a:prstGeom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76C002DD-7B66-4864-B252-1A779DE58A9D}"/>
              </a:ext>
            </a:extLst>
          </p:cNvPr>
          <p:cNvSpPr/>
          <p:nvPr/>
        </p:nvSpPr>
        <p:spPr>
          <a:xfrm>
            <a:off x="4966742" y="2552519"/>
            <a:ext cx="589547" cy="256070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3A2A6F59-596A-4FBE-B4E4-673EE0F9CBAD}"/>
              </a:ext>
            </a:extLst>
          </p:cNvPr>
          <p:cNvSpPr/>
          <p:nvPr/>
        </p:nvSpPr>
        <p:spPr>
          <a:xfrm>
            <a:off x="4966742" y="2857480"/>
            <a:ext cx="589547" cy="256070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6E64EA6E-2396-48CF-994B-0A86352F161E}"/>
              </a:ext>
            </a:extLst>
          </p:cNvPr>
          <p:cNvSpPr/>
          <p:nvPr/>
        </p:nvSpPr>
        <p:spPr>
          <a:xfrm>
            <a:off x="4966742" y="3145122"/>
            <a:ext cx="589547" cy="256070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65DB86DB-6CEC-4C0C-B451-0ADD4BA73DD8}"/>
              </a:ext>
            </a:extLst>
          </p:cNvPr>
          <p:cNvSpPr/>
          <p:nvPr/>
        </p:nvSpPr>
        <p:spPr>
          <a:xfrm>
            <a:off x="4966742" y="3956162"/>
            <a:ext cx="589547" cy="256070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E4DFFEC1-B648-4DFF-B4A1-4F0D255D2F08}"/>
              </a:ext>
            </a:extLst>
          </p:cNvPr>
          <p:cNvSpPr/>
          <p:nvPr/>
        </p:nvSpPr>
        <p:spPr>
          <a:xfrm>
            <a:off x="6400799" y="2282985"/>
            <a:ext cx="246581" cy="996593"/>
          </a:xfrm>
          <a:prstGeom prst="rightBrace">
            <a:avLst>
              <a:gd name="adj1" fmla="val 33333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C7E50E-B625-40D8-A432-AF48A37E2800}"/>
              </a:ext>
            </a:extLst>
          </p:cNvPr>
          <p:cNvSpPr txBox="1"/>
          <p:nvPr/>
        </p:nvSpPr>
        <p:spPr>
          <a:xfrm>
            <a:off x="6660451" y="2544265"/>
            <a:ext cx="23942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One button push!</a:t>
            </a:r>
          </a:p>
        </p:txBody>
      </p:sp>
      <p:sp>
        <p:nvSpPr>
          <p:cNvPr id="15" name="Right Brace 14">
            <a:extLst>
              <a:ext uri="{FF2B5EF4-FFF2-40B4-BE49-F238E27FC236}">
                <a16:creationId xmlns:a16="http://schemas.microsoft.com/office/drawing/2014/main" id="{4857DB41-7E82-40EA-98A0-52CBD1C34292}"/>
              </a:ext>
            </a:extLst>
          </p:cNvPr>
          <p:cNvSpPr/>
          <p:nvPr/>
        </p:nvSpPr>
        <p:spPr>
          <a:xfrm>
            <a:off x="6400799" y="3680620"/>
            <a:ext cx="246581" cy="504757"/>
          </a:xfrm>
          <a:prstGeom prst="rightBrace">
            <a:avLst>
              <a:gd name="adj1" fmla="val 33333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190ADC3-4EFF-49F5-AB33-00375FC68EAE}"/>
              </a:ext>
            </a:extLst>
          </p:cNvPr>
          <p:cNvSpPr txBox="1"/>
          <p:nvPr/>
        </p:nvSpPr>
        <p:spPr>
          <a:xfrm>
            <a:off x="6660451" y="3664737"/>
            <a:ext cx="23942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One button push!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09FF15-8C2C-4C17-935C-7A9E751D4C92}"/>
              </a:ext>
            </a:extLst>
          </p:cNvPr>
          <p:cNvSpPr txBox="1"/>
          <p:nvPr/>
        </p:nvSpPr>
        <p:spPr>
          <a:xfrm>
            <a:off x="4080587" y="2467919"/>
            <a:ext cx="885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bounce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992EE90-4DA6-4C89-801C-D695F90881B0}"/>
              </a:ext>
            </a:extLst>
          </p:cNvPr>
          <p:cNvSpPr txBox="1"/>
          <p:nvPr/>
        </p:nvSpPr>
        <p:spPr>
          <a:xfrm>
            <a:off x="4080587" y="2787309"/>
            <a:ext cx="885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bounce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6843740-F2E3-4EC9-96A7-649CF4C4E351}"/>
              </a:ext>
            </a:extLst>
          </p:cNvPr>
          <p:cNvSpPr txBox="1"/>
          <p:nvPr/>
        </p:nvSpPr>
        <p:spPr>
          <a:xfrm>
            <a:off x="4080587" y="3094912"/>
            <a:ext cx="885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bounce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25A2BDF-550E-4BEF-8942-4F22929B7690}"/>
              </a:ext>
            </a:extLst>
          </p:cNvPr>
          <p:cNvSpPr txBox="1"/>
          <p:nvPr/>
        </p:nvSpPr>
        <p:spPr>
          <a:xfrm>
            <a:off x="4080587" y="3874840"/>
            <a:ext cx="885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bounce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EBB6F8D-7C1D-4D0B-8396-5A9A4D1CCA46}"/>
              </a:ext>
            </a:extLst>
          </p:cNvPr>
          <p:cNvSpPr/>
          <p:nvPr/>
        </p:nvSpPr>
        <p:spPr>
          <a:xfrm>
            <a:off x="318052" y="134129"/>
            <a:ext cx="1665731" cy="4616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tx1">
                    <a:lumMod val="95000"/>
                    <a:lumOff val="5000"/>
                  </a:schemeClr>
                </a:solidFill>
              </a:rPr>
              <a:t>Hands On</a:t>
            </a:r>
          </a:p>
        </p:txBody>
      </p:sp>
    </p:spTree>
    <p:extLst>
      <p:ext uri="{BB962C8B-B14F-4D97-AF65-F5344CB8AC3E}">
        <p14:creationId xmlns:p14="http://schemas.microsoft.com/office/powerpoint/2010/main" val="4125014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7056C1-DAEA-4251-AB18-F3B93CD087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002" y="1105635"/>
            <a:ext cx="8229600" cy="1143000"/>
          </a:xfrm>
        </p:spPr>
        <p:txBody>
          <a:bodyPr/>
          <a:lstStyle/>
          <a:p>
            <a:r>
              <a:rPr lang="en-US" sz="4000" dirty="0"/>
              <a:t>Software solution: sleep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A96ABB-1B07-42B9-A1F3-08DADFE111DF}"/>
              </a:ext>
            </a:extLst>
          </p:cNvPr>
          <p:cNvSpPr txBox="1"/>
          <p:nvPr/>
        </p:nvSpPr>
        <p:spPr>
          <a:xfrm>
            <a:off x="819563" y="4882286"/>
            <a:ext cx="80670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Solution: make computer sleep for 20-40 </a:t>
            </a:r>
            <a:r>
              <a:rPr lang="en-US" sz="2400" dirty="0" err="1"/>
              <a:t>ms</a:t>
            </a:r>
            <a:r>
              <a:rPr lang="en-US" sz="2400" dirty="0"/>
              <a:t> after switch detected. This causes it to ignore bounces.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4B38BF4-C7B0-492C-9C73-1DB83667603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22004" b="29162"/>
          <a:stretch/>
        </p:blipFill>
        <p:spPr>
          <a:xfrm>
            <a:off x="2631206" y="2792185"/>
            <a:ext cx="3486790" cy="1198881"/>
          </a:xfrm>
          <a:prstGeom prst="rect">
            <a:avLst/>
          </a:prstGeom>
        </p:spPr>
      </p:pic>
      <p:sp>
        <p:nvSpPr>
          <p:cNvPr id="7" name="Arrow: Left-Right 6">
            <a:extLst>
              <a:ext uri="{FF2B5EF4-FFF2-40B4-BE49-F238E27FC236}">
                <a16:creationId xmlns:a16="http://schemas.microsoft.com/office/drawing/2014/main" id="{757839FF-315C-45FD-917C-F63F0EA0B338}"/>
              </a:ext>
            </a:extLst>
          </p:cNvPr>
          <p:cNvSpPr/>
          <p:nvPr/>
        </p:nvSpPr>
        <p:spPr>
          <a:xfrm>
            <a:off x="4787036" y="2578826"/>
            <a:ext cx="629920" cy="213359"/>
          </a:xfrm>
          <a:prstGeom prst="left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Left-Right 7">
            <a:extLst>
              <a:ext uri="{FF2B5EF4-FFF2-40B4-BE49-F238E27FC236}">
                <a16:creationId xmlns:a16="http://schemas.microsoft.com/office/drawing/2014/main" id="{68028EC1-4997-4981-8AA0-53C87D46B392}"/>
              </a:ext>
            </a:extLst>
          </p:cNvPr>
          <p:cNvSpPr/>
          <p:nvPr/>
        </p:nvSpPr>
        <p:spPr>
          <a:xfrm>
            <a:off x="3456076" y="2578826"/>
            <a:ext cx="629920" cy="213359"/>
          </a:xfrm>
          <a:prstGeom prst="left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3B11BE-F9BB-4862-8C81-DB7F734060E5}"/>
              </a:ext>
            </a:extLst>
          </p:cNvPr>
          <p:cNvSpPr txBox="1"/>
          <p:nvPr/>
        </p:nvSpPr>
        <p:spPr>
          <a:xfrm>
            <a:off x="3431039" y="2218668"/>
            <a:ext cx="679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sleep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56732CA-990D-4925-9759-CA83E3E3DE9C}"/>
              </a:ext>
            </a:extLst>
          </p:cNvPr>
          <p:cNvSpPr txBox="1"/>
          <p:nvPr/>
        </p:nvSpPr>
        <p:spPr>
          <a:xfrm>
            <a:off x="4761999" y="2218668"/>
            <a:ext cx="679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sleep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2D0FE96-9C90-4A24-8297-E37AFBB16CEF}"/>
              </a:ext>
            </a:extLst>
          </p:cNvPr>
          <p:cNvSpPr/>
          <p:nvPr/>
        </p:nvSpPr>
        <p:spPr>
          <a:xfrm>
            <a:off x="517854" y="292197"/>
            <a:ext cx="1729400" cy="4616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tx1">
                    <a:lumMod val="95000"/>
                    <a:lumOff val="5000"/>
                  </a:schemeClr>
                </a:solidFill>
              </a:rPr>
              <a:t>Hands On</a:t>
            </a:r>
          </a:p>
        </p:txBody>
      </p:sp>
    </p:spTree>
    <p:extLst>
      <p:ext uri="{BB962C8B-B14F-4D97-AF65-F5344CB8AC3E}">
        <p14:creationId xmlns:p14="http://schemas.microsoft.com/office/powerpoint/2010/main" val="3900601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0C3B9E-CD92-4599-B156-D2F144C415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87351"/>
            <a:ext cx="8229600" cy="719633"/>
          </a:xfrm>
        </p:spPr>
        <p:txBody>
          <a:bodyPr/>
          <a:lstStyle/>
          <a:p>
            <a:r>
              <a:rPr lang="en-US" dirty="0"/>
              <a:t>Meaning of LOW and HIGH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5158C4D-BAEF-4479-A02B-2505D3D579C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45335" y="994271"/>
                <a:ext cx="8229600" cy="4913234"/>
              </a:xfrm>
            </p:spPr>
            <p:txBody>
              <a:bodyPr/>
              <a:lstStyle/>
              <a:p>
                <a:r>
                  <a:rPr lang="en-US" sz="2800" dirty="0"/>
                  <a:t>Suppose we want to read a digital input on pin 6</a:t>
                </a:r>
              </a:p>
              <a:p>
                <a:pPr marL="0" indent="0">
                  <a:buNone/>
                </a:pPr>
                <a:r>
                  <a:rPr lang="en-US" sz="2800" dirty="0"/>
                  <a:t>	</a:t>
                </a:r>
                <a:r>
                  <a:rPr lang="en-US" sz="2800" dirty="0">
                    <a:solidFill>
                      <a:schemeClr val="accent6">
                        <a:lumMod val="50000"/>
                      </a:schemeClr>
                    </a:solidFill>
                  </a:rPr>
                  <a:t>X = </a:t>
                </a:r>
                <a:r>
                  <a:rPr lang="en-US" sz="2800" dirty="0" err="1">
                    <a:solidFill>
                      <a:schemeClr val="accent6">
                        <a:lumMod val="50000"/>
                      </a:schemeClr>
                    </a:solidFill>
                  </a:rPr>
                  <a:t>digitalRead</a:t>
                </a:r>
                <a:r>
                  <a:rPr lang="en-US" sz="2800" dirty="0">
                    <a:solidFill>
                      <a:schemeClr val="accent6">
                        <a:lumMod val="50000"/>
                      </a:schemeClr>
                    </a:solidFill>
                  </a:rPr>
                  <a:t>(6);  </a:t>
                </a:r>
              </a:p>
              <a:p>
                <a:pPr lvl="1"/>
                <a:r>
                  <a:rPr lang="en-US" sz="2000" dirty="0"/>
                  <a:t>In the real world, voltages are noisy</a:t>
                </a:r>
              </a:p>
              <a:p>
                <a:pPr lvl="1"/>
                <a:r>
                  <a:rPr lang="en-US" sz="2000" dirty="0"/>
                  <a:t>The actual voltage may range anywhere from below 0 V to over 5 V.</a:t>
                </a:r>
              </a:p>
              <a:p>
                <a:pPr lvl="1"/>
                <a:r>
                  <a:rPr lang="en-US" sz="2000" dirty="0"/>
                  <a:t>How is this converted into a binary result?</a:t>
                </a:r>
              </a:p>
              <a:p>
                <a:r>
                  <a:rPr lang="en-US" sz="2800" dirty="0"/>
                  <a:t>Arduino electronics make this happen:</a:t>
                </a:r>
              </a:p>
              <a:p>
                <a:pPr lvl="1"/>
                <a:r>
                  <a:rPr lang="en-US" sz="2400" dirty="0"/>
                  <a:t>If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0≤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≤3.0 </m:t>
                    </m:r>
                  </m:oMath>
                </a14:m>
                <a:r>
                  <a:rPr lang="en-US" sz="2400" dirty="0"/>
                  <a:t>volts then X = LOW ( stored as 0)</a:t>
                </a:r>
              </a:p>
              <a:p>
                <a:pPr lvl="1"/>
                <a:r>
                  <a:rPr lang="en-US" sz="2400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&gt;3.0</m:t>
                    </m:r>
                  </m:oMath>
                </a14:m>
                <a:r>
                  <a:rPr lang="en-US" sz="2400" dirty="0"/>
                  <a:t> volts then X = HIGH (stored as 1)</a:t>
                </a:r>
              </a:p>
              <a:p>
                <a:pPr lvl="1"/>
                <a:endParaRPr lang="en-US" sz="2400" dirty="0"/>
              </a:p>
              <a:p>
                <a:r>
                  <a:rPr lang="en-US" sz="2800" dirty="0"/>
                  <a:t>Now we can use </a:t>
                </a:r>
                <a:r>
                  <a:rPr lang="en-US" sz="2800" dirty="0" err="1"/>
                  <a:t>digitalRead</a:t>
                </a:r>
                <a:r>
                  <a:rPr lang="en-US" sz="2800" dirty="0"/>
                  <a:t> to sense a pushbutton!</a:t>
                </a:r>
              </a:p>
              <a:p>
                <a:pPr lvl="1"/>
                <a:r>
                  <a:rPr lang="en-US" sz="2400" dirty="0"/>
                  <a:t>A small amount of noise won’t bother us</a:t>
                </a:r>
              </a:p>
              <a:p>
                <a:endParaRPr lang="en-US" sz="2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5158C4D-BAEF-4479-A02B-2505D3D579C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45335" y="994271"/>
                <a:ext cx="8229600" cy="4913234"/>
              </a:xfrm>
              <a:blipFill>
                <a:blip r:embed="rId2"/>
                <a:stretch>
                  <a:fillRect l="-1333" t="-1117" b="-2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Group 18">
            <a:extLst>
              <a:ext uri="{FF2B5EF4-FFF2-40B4-BE49-F238E27FC236}">
                <a16:creationId xmlns:a16="http://schemas.microsoft.com/office/drawing/2014/main" id="{6499165F-775D-4DED-BF95-FB7F389BF0E4}"/>
              </a:ext>
            </a:extLst>
          </p:cNvPr>
          <p:cNvGrpSpPr/>
          <p:nvPr/>
        </p:nvGrpSpPr>
        <p:grpSpPr>
          <a:xfrm>
            <a:off x="7326419" y="1575205"/>
            <a:ext cx="1206111" cy="688633"/>
            <a:chOff x="7326419" y="1575205"/>
            <a:chExt cx="1206111" cy="688633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B66E5587-F506-4521-89A0-E8BC5B2BEB38}"/>
                </a:ext>
              </a:extLst>
            </p:cNvPr>
            <p:cNvSpPr/>
            <p:nvPr/>
          </p:nvSpPr>
          <p:spPr>
            <a:xfrm>
              <a:off x="7640569" y="1581968"/>
              <a:ext cx="891961" cy="555372"/>
            </a:xfrm>
            <a:custGeom>
              <a:avLst/>
              <a:gdLst>
                <a:gd name="connsiteX0" fmla="*/ 0 w 891961"/>
                <a:gd name="connsiteY0" fmla="*/ 0 h 555372"/>
                <a:gd name="connsiteX1" fmla="*/ 0 w 891961"/>
                <a:gd name="connsiteY1" fmla="*/ 555372 h 555372"/>
                <a:gd name="connsiteX2" fmla="*/ 891961 w 891961"/>
                <a:gd name="connsiteY2" fmla="*/ 555372 h 555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1961" h="555372">
                  <a:moveTo>
                    <a:pt x="0" y="0"/>
                  </a:moveTo>
                  <a:lnTo>
                    <a:pt x="0" y="555372"/>
                  </a:lnTo>
                  <a:lnTo>
                    <a:pt x="891961" y="555372"/>
                  </a:lnTo>
                </a:path>
              </a:pathLst>
            </a:cu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8BE246C6-CFE9-4789-B6CC-D772319B009B}"/>
                </a:ext>
              </a:extLst>
            </p:cNvPr>
            <p:cNvCxnSpPr/>
            <p:nvPr/>
          </p:nvCxnSpPr>
          <p:spPr>
            <a:xfrm>
              <a:off x="7640569" y="1856849"/>
              <a:ext cx="723667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FB4DCC7-D2E6-43EA-A048-644E56EAE9FB}"/>
                </a:ext>
              </a:extLst>
            </p:cNvPr>
            <p:cNvSpPr txBox="1"/>
            <p:nvPr/>
          </p:nvSpPr>
          <p:spPr>
            <a:xfrm>
              <a:off x="7326419" y="1718349"/>
              <a:ext cx="52171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5V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A62FC65-8614-43B3-A6DE-81C1A7F01D14}"/>
                </a:ext>
              </a:extLst>
            </p:cNvPr>
            <p:cNvSpPr txBox="1"/>
            <p:nvPr/>
          </p:nvSpPr>
          <p:spPr>
            <a:xfrm>
              <a:off x="7663008" y="1575205"/>
              <a:ext cx="78537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No noise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D201FC8-B955-4E2D-9FB9-E3AE655390AA}"/>
                </a:ext>
              </a:extLst>
            </p:cNvPr>
            <p:cNvSpPr txBox="1"/>
            <p:nvPr/>
          </p:nvSpPr>
          <p:spPr>
            <a:xfrm>
              <a:off x="7326419" y="1986839"/>
              <a:ext cx="52171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0V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D2A43E3-F078-4E41-9A54-6FC347F75931}"/>
              </a:ext>
            </a:extLst>
          </p:cNvPr>
          <p:cNvGrpSpPr/>
          <p:nvPr/>
        </p:nvGrpSpPr>
        <p:grpSpPr>
          <a:xfrm>
            <a:off x="7326419" y="2868755"/>
            <a:ext cx="1206111" cy="701020"/>
            <a:chOff x="7326419" y="2868755"/>
            <a:chExt cx="1206111" cy="701020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2B5C4708-CF74-477B-8FB1-DC638B2CFCE7}"/>
                </a:ext>
              </a:extLst>
            </p:cNvPr>
            <p:cNvSpPr/>
            <p:nvPr/>
          </p:nvSpPr>
          <p:spPr>
            <a:xfrm>
              <a:off x="7640569" y="2911299"/>
              <a:ext cx="891961" cy="555372"/>
            </a:xfrm>
            <a:custGeom>
              <a:avLst/>
              <a:gdLst>
                <a:gd name="connsiteX0" fmla="*/ 0 w 891961"/>
                <a:gd name="connsiteY0" fmla="*/ 0 h 555372"/>
                <a:gd name="connsiteX1" fmla="*/ 0 w 891961"/>
                <a:gd name="connsiteY1" fmla="*/ 555372 h 555372"/>
                <a:gd name="connsiteX2" fmla="*/ 891961 w 891961"/>
                <a:gd name="connsiteY2" fmla="*/ 555372 h 555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1961" h="555372">
                  <a:moveTo>
                    <a:pt x="0" y="0"/>
                  </a:moveTo>
                  <a:lnTo>
                    <a:pt x="0" y="555372"/>
                  </a:lnTo>
                  <a:lnTo>
                    <a:pt x="891961" y="555372"/>
                  </a:lnTo>
                </a:path>
              </a:pathLst>
            </a:cu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77A9219C-BCFC-42F5-87A0-9CA79C1F1678}"/>
                </a:ext>
              </a:extLst>
            </p:cNvPr>
            <p:cNvCxnSpPr/>
            <p:nvPr/>
          </p:nvCxnSpPr>
          <p:spPr>
            <a:xfrm>
              <a:off x="7640569" y="3186180"/>
              <a:ext cx="723667" cy="0"/>
            </a:xfrm>
            <a:prstGeom prst="line">
              <a:avLst/>
            </a:prstGeom>
            <a:ln w="6350">
              <a:solidFill>
                <a:srgbClr val="FF000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3136C14-F2B2-44E3-BE3A-E0C72C757755}"/>
                </a:ext>
              </a:extLst>
            </p:cNvPr>
            <p:cNvSpPr/>
            <p:nvPr/>
          </p:nvSpPr>
          <p:spPr>
            <a:xfrm>
              <a:off x="7640569" y="3105329"/>
              <a:ext cx="790984" cy="206977"/>
            </a:xfrm>
            <a:custGeom>
              <a:avLst/>
              <a:gdLst>
                <a:gd name="connsiteX0" fmla="*/ 0 w 790984"/>
                <a:gd name="connsiteY0" fmla="*/ 92071 h 206977"/>
                <a:gd name="connsiteX1" fmla="*/ 33659 w 790984"/>
                <a:gd name="connsiteY1" fmla="*/ 103291 h 206977"/>
                <a:gd name="connsiteX2" fmla="*/ 56098 w 790984"/>
                <a:gd name="connsiteY2" fmla="*/ 125730 h 206977"/>
                <a:gd name="connsiteX3" fmla="*/ 78538 w 790984"/>
                <a:gd name="connsiteY3" fmla="*/ 136949 h 206977"/>
                <a:gd name="connsiteX4" fmla="*/ 84148 w 790984"/>
                <a:gd name="connsiteY4" fmla="*/ 86461 h 206977"/>
                <a:gd name="connsiteX5" fmla="*/ 89757 w 790984"/>
                <a:gd name="connsiteY5" fmla="*/ 2314 h 206977"/>
                <a:gd name="connsiteX6" fmla="*/ 112197 w 790984"/>
                <a:gd name="connsiteY6" fmla="*/ 30363 h 206977"/>
                <a:gd name="connsiteX7" fmla="*/ 123416 w 790984"/>
                <a:gd name="connsiteY7" fmla="*/ 69632 h 206977"/>
                <a:gd name="connsiteX8" fmla="*/ 134636 w 790984"/>
                <a:gd name="connsiteY8" fmla="*/ 92071 h 206977"/>
                <a:gd name="connsiteX9" fmla="*/ 145856 w 790984"/>
                <a:gd name="connsiteY9" fmla="*/ 131340 h 206977"/>
                <a:gd name="connsiteX10" fmla="*/ 162685 w 790984"/>
                <a:gd name="connsiteY10" fmla="*/ 86461 h 206977"/>
                <a:gd name="connsiteX11" fmla="*/ 168295 w 790984"/>
                <a:gd name="connsiteY11" fmla="*/ 69632 h 206977"/>
                <a:gd name="connsiteX12" fmla="*/ 179514 w 790984"/>
                <a:gd name="connsiteY12" fmla="*/ 41583 h 206977"/>
                <a:gd name="connsiteX13" fmla="*/ 263662 w 790984"/>
                <a:gd name="connsiteY13" fmla="*/ 103291 h 206977"/>
                <a:gd name="connsiteX14" fmla="*/ 274881 w 790984"/>
                <a:gd name="connsiteY14" fmla="*/ 125730 h 206977"/>
                <a:gd name="connsiteX15" fmla="*/ 280491 w 790984"/>
                <a:gd name="connsiteY15" fmla="*/ 170608 h 206977"/>
                <a:gd name="connsiteX16" fmla="*/ 297321 w 790984"/>
                <a:gd name="connsiteY16" fmla="*/ 204267 h 206977"/>
                <a:gd name="connsiteX17" fmla="*/ 291711 w 790984"/>
                <a:gd name="connsiteY17" fmla="*/ 41583 h 206977"/>
                <a:gd name="connsiteX18" fmla="*/ 286101 w 790984"/>
                <a:gd name="connsiteY18" fmla="*/ 19143 h 206977"/>
                <a:gd name="connsiteX19" fmla="*/ 302930 w 790984"/>
                <a:gd name="connsiteY19" fmla="*/ 30363 h 206977"/>
                <a:gd name="connsiteX20" fmla="*/ 308540 w 790984"/>
                <a:gd name="connsiteY20" fmla="*/ 47192 h 206977"/>
                <a:gd name="connsiteX21" fmla="*/ 336589 w 790984"/>
                <a:gd name="connsiteY21" fmla="*/ 153779 h 206977"/>
                <a:gd name="connsiteX22" fmla="*/ 342199 w 790984"/>
                <a:gd name="connsiteY22" fmla="*/ 125730 h 206977"/>
                <a:gd name="connsiteX23" fmla="*/ 353419 w 790984"/>
                <a:gd name="connsiteY23" fmla="*/ 80851 h 206977"/>
                <a:gd name="connsiteX24" fmla="*/ 370248 w 790984"/>
                <a:gd name="connsiteY24" fmla="*/ 7924 h 206977"/>
                <a:gd name="connsiteX25" fmla="*/ 409517 w 790984"/>
                <a:gd name="connsiteY25" fmla="*/ 58412 h 206977"/>
                <a:gd name="connsiteX26" fmla="*/ 415127 w 790984"/>
                <a:gd name="connsiteY26" fmla="*/ 80851 h 206977"/>
                <a:gd name="connsiteX27" fmla="*/ 448786 w 790984"/>
                <a:gd name="connsiteY27" fmla="*/ 181828 h 206977"/>
                <a:gd name="connsiteX28" fmla="*/ 454395 w 790984"/>
                <a:gd name="connsiteY28" fmla="*/ 114510 h 206977"/>
                <a:gd name="connsiteX29" fmla="*/ 460005 w 790984"/>
                <a:gd name="connsiteY29" fmla="*/ 86461 h 206977"/>
                <a:gd name="connsiteX30" fmla="*/ 465615 w 790984"/>
                <a:gd name="connsiteY30" fmla="*/ 114510 h 206977"/>
                <a:gd name="connsiteX31" fmla="*/ 476835 w 790984"/>
                <a:gd name="connsiteY31" fmla="*/ 136949 h 206977"/>
                <a:gd name="connsiteX32" fmla="*/ 499274 w 790984"/>
                <a:gd name="connsiteY32" fmla="*/ 114510 h 206977"/>
                <a:gd name="connsiteX33" fmla="*/ 510494 w 790984"/>
                <a:gd name="connsiteY33" fmla="*/ 97681 h 206977"/>
                <a:gd name="connsiteX34" fmla="*/ 532933 w 790984"/>
                <a:gd name="connsiteY34" fmla="*/ 92071 h 206977"/>
                <a:gd name="connsiteX35" fmla="*/ 544152 w 790984"/>
                <a:gd name="connsiteY35" fmla="*/ 69632 h 206977"/>
                <a:gd name="connsiteX36" fmla="*/ 560982 w 790984"/>
                <a:gd name="connsiteY36" fmla="*/ 58412 h 206977"/>
                <a:gd name="connsiteX37" fmla="*/ 572202 w 790984"/>
                <a:gd name="connsiteY37" fmla="*/ 41583 h 206977"/>
                <a:gd name="connsiteX38" fmla="*/ 605860 w 790984"/>
                <a:gd name="connsiteY38" fmla="*/ 52802 h 206977"/>
                <a:gd name="connsiteX39" fmla="*/ 617080 w 790984"/>
                <a:gd name="connsiteY39" fmla="*/ 114510 h 206977"/>
                <a:gd name="connsiteX40" fmla="*/ 622690 w 790984"/>
                <a:gd name="connsiteY40" fmla="*/ 75242 h 206977"/>
                <a:gd name="connsiteX41" fmla="*/ 645129 w 790984"/>
                <a:gd name="connsiteY41" fmla="*/ 86461 h 206977"/>
                <a:gd name="connsiteX42" fmla="*/ 667568 w 790984"/>
                <a:gd name="connsiteY42" fmla="*/ 108900 h 206977"/>
                <a:gd name="connsiteX43" fmla="*/ 695618 w 790984"/>
                <a:gd name="connsiteY43" fmla="*/ 58412 h 206977"/>
                <a:gd name="connsiteX44" fmla="*/ 701227 w 790984"/>
                <a:gd name="connsiteY44" fmla="*/ 24753 h 206977"/>
                <a:gd name="connsiteX45" fmla="*/ 723667 w 790984"/>
                <a:gd name="connsiteY45" fmla="*/ 58412 h 206977"/>
                <a:gd name="connsiteX46" fmla="*/ 762935 w 790984"/>
                <a:gd name="connsiteY46" fmla="*/ 92071 h 206977"/>
                <a:gd name="connsiteX47" fmla="*/ 790984 w 790984"/>
                <a:gd name="connsiteY47" fmla="*/ 75242 h 206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790984" h="206977">
                  <a:moveTo>
                    <a:pt x="0" y="92071"/>
                  </a:moveTo>
                  <a:cubicBezTo>
                    <a:pt x="11220" y="95811"/>
                    <a:pt x="23518" y="97206"/>
                    <a:pt x="33659" y="103291"/>
                  </a:cubicBezTo>
                  <a:cubicBezTo>
                    <a:pt x="42729" y="108733"/>
                    <a:pt x="47636" y="119383"/>
                    <a:pt x="56098" y="125730"/>
                  </a:cubicBezTo>
                  <a:cubicBezTo>
                    <a:pt x="62788" y="130748"/>
                    <a:pt x="71058" y="133209"/>
                    <a:pt x="78538" y="136949"/>
                  </a:cubicBezTo>
                  <a:cubicBezTo>
                    <a:pt x="80408" y="120120"/>
                    <a:pt x="82742" y="103335"/>
                    <a:pt x="84148" y="86461"/>
                  </a:cubicBezTo>
                  <a:cubicBezTo>
                    <a:pt x="86482" y="58447"/>
                    <a:pt x="77185" y="27457"/>
                    <a:pt x="89757" y="2314"/>
                  </a:cubicBezTo>
                  <a:cubicBezTo>
                    <a:pt x="95112" y="-8395"/>
                    <a:pt x="104717" y="21013"/>
                    <a:pt x="112197" y="30363"/>
                  </a:cubicBezTo>
                  <a:cubicBezTo>
                    <a:pt x="115937" y="43453"/>
                    <a:pt x="118764" y="56838"/>
                    <a:pt x="123416" y="69632"/>
                  </a:cubicBezTo>
                  <a:cubicBezTo>
                    <a:pt x="126274" y="77491"/>
                    <a:pt x="131778" y="84212"/>
                    <a:pt x="134636" y="92071"/>
                  </a:cubicBezTo>
                  <a:cubicBezTo>
                    <a:pt x="139288" y="104865"/>
                    <a:pt x="142116" y="118250"/>
                    <a:pt x="145856" y="131340"/>
                  </a:cubicBezTo>
                  <a:cubicBezTo>
                    <a:pt x="156677" y="77229"/>
                    <a:pt x="143426" y="124979"/>
                    <a:pt x="162685" y="86461"/>
                  </a:cubicBezTo>
                  <a:cubicBezTo>
                    <a:pt x="165330" y="81172"/>
                    <a:pt x="166219" y="75169"/>
                    <a:pt x="168295" y="69632"/>
                  </a:cubicBezTo>
                  <a:cubicBezTo>
                    <a:pt x="171831" y="60203"/>
                    <a:pt x="175774" y="50933"/>
                    <a:pt x="179514" y="41583"/>
                  </a:cubicBezTo>
                  <a:cubicBezTo>
                    <a:pt x="231283" y="71781"/>
                    <a:pt x="239748" y="65029"/>
                    <a:pt x="263662" y="103291"/>
                  </a:cubicBezTo>
                  <a:cubicBezTo>
                    <a:pt x="268094" y="110382"/>
                    <a:pt x="271141" y="118250"/>
                    <a:pt x="274881" y="125730"/>
                  </a:cubicBezTo>
                  <a:cubicBezTo>
                    <a:pt x="276751" y="140689"/>
                    <a:pt x="276349" y="156112"/>
                    <a:pt x="280491" y="170608"/>
                  </a:cubicBezTo>
                  <a:cubicBezTo>
                    <a:pt x="283937" y="182669"/>
                    <a:pt x="296234" y="216764"/>
                    <a:pt x="297321" y="204267"/>
                  </a:cubicBezTo>
                  <a:cubicBezTo>
                    <a:pt x="302022" y="150211"/>
                    <a:pt x="294994" y="95744"/>
                    <a:pt x="291711" y="41583"/>
                  </a:cubicBezTo>
                  <a:cubicBezTo>
                    <a:pt x="291245" y="33887"/>
                    <a:pt x="280649" y="24595"/>
                    <a:pt x="286101" y="19143"/>
                  </a:cubicBezTo>
                  <a:cubicBezTo>
                    <a:pt x="290868" y="14375"/>
                    <a:pt x="297320" y="26623"/>
                    <a:pt x="302930" y="30363"/>
                  </a:cubicBezTo>
                  <a:cubicBezTo>
                    <a:pt x="304800" y="35973"/>
                    <a:pt x="306841" y="41528"/>
                    <a:pt x="308540" y="47192"/>
                  </a:cubicBezTo>
                  <a:cubicBezTo>
                    <a:pt x="321722" y="91129"/>
                    <a:pt x="323922" y="103109"/>
                    <a:pt x="336589" y="153779"/>
                  </a:cubicBezTo>
                  <a:cubicBezTo>
                    <a:pt x="338459" y="144429"/>
                    <a:pt x="340055" y="135021"/>
                    <a:pt x="342199" y="125730"/>
                  </a:cubicBezTo>
                  <a:cubicBezTo>
                    <a:pt x="345666" y="110705"/>
                    <a:pt x="350739" y="96036"/>
                    <a:pt x="353419" y="80851"/>
                  </a:cubicBezTo>
                  <a:cubicBezTo>
                    <a:pt x="365892" y="10172"/>
                    <a:pt x="348523" y="51375"/>
                    <a:pt x="370248" y="7924"/>
                  </a:cubicBezTo>
                  <a:cubicBezTo>
                    <a:pt x="390314" y="27990"/>
                    <a:pt x="397639" y="31687"/>
                    <a:pt x="409517" y="58412"/>
                  </a:cubicBezTo>
                  <a:cubicBezTo>
                    <a:pt x="412648" y="65457"/>
                    <a:pt x="412789" y="73504"/>
                    <a:pt x="415127" y="80851"/>
                  </a:cubicBezTo>
                  <a:cubicBezTo>
                    <a:pt x="425885" y="114661"/>
                    <a:pt x="448786" y="181828"/>
                    <a:pt x="448786" y="181828"/>
                  </a:cubicBezTo>
                  <a:cubicBezTo>
                    <a:pt x="450656" y="159389"/>
                    <a:pt x="451764" y="136873"/>
                    <a:pt x="454395" y="114510"/>
                  </a:cubicBezTo>
                  <a:cubicBezTo>
                    <a:pt x="455509" y="105040"/>
                    <a:pt x="450470" y="86461"/>
                    <a:pt x="460005" y="86461"/>
                  </a:cubicBezTo>
                  <a:cubicBezTo>
                    <a:pt x="469540" y="86461"/>
                    <a:pt x="462600" y="105464"/>
                    <a:pt x="465615" y="114510"/>
                  </a:cubicBezTo>
                  <a:cubicBezTo>
                    <a:pt x="468260" y="122443"/>
                    <a:pt x="473095" y="129469"/>
                    <a:pt x="476835" y="136949"/>
                  </a:cubicBezTo>
                  <a:cubicBezTo>
                    <a:pt x="484315" y="129469"/>
                    <a:pt x="492390" y="122541"/>
                    <a:pt x="499274" y="114510"/>
                  </a:cubicBezTo>
                  <a:cubicBezTo>
                    <a:pt x="503662" y="109391"/>
                    <a:pt x="504884" y="101421"/>
                    <a:pt x="510494" y="97681"/>
                  </a:cubicBezTo>
                  <a:cubicBezTo>
                    <a:pt x="516909" y="93404"/>
                    <a:pt x="525453" y="93941"/>
                    <a:pt x="532933" y="92071"/>
                  </a:cubicBezTo>
                  <a:cubicBezTo>
                    <a:pt x="536673" y="84591"/>
                    <a:pt x="538799" y="76056"/>
                    <a:pt x="544152" y="69632"/>
                  </a:cubicBezTo>
                  <a:cubicBezTo>
                    <a:pt x="548468" y="64452"/>
                    <a:pt x="556214" y="63179"/>
                    <a:pt x="560982" y="58412"/>
                  </a:cubicBezTo>
                  <a:cubicBezTo>
                    <a:pt x="565749" y="53645"/>
                    <a:pt x="568462" y="47193"/>
                    <a:pt x="572202" y="41583"/>
                  </a:cubicBezTo>
                  <a:cubicBezTo>
                    <a:pt x="578486" y="22728"/>
                    <a:pt x="581469" y="-2949"/>
                    <a:pt x="605860" y="52802"/>
                  </a:cubicBezTo>
                  <a:cubicBezTo>
                    <a:pt x="614240" y="71956"/>
                    <a:pt x="613340" y="93941"/>
                    <a:pt x="617080" y="114510"/>
                  </a:cubicBezTo>
                  <a:cubicBezTo>
                    <a:pt x="618950" y="101421"/>
                    <a:pt x="613340" y="84592"/>
                    <a:pt x="622690" y="75242"/>
                  </a:cubicBezTo>
                  <a:cubicBezTo>
                    <a:pt x="628603" y="69329"/>
                    <a:pt x="638439" y="81444"/>
                    <a:pt x="645129" y="86461"/>
                  </a:cubicBezTo>
                  <a:cubicBezTo>
                    <a:pt x="653591" y="92808"/>
                    <a:pt x="660088" y="101420"/>
                    <a:pt x="667568" y="108900"/>
                  </a:cubicBezTo>
                  <a:cubicBezTo>
                    <a:pt x="676918" y="92071"/>
                    <a:pt x="688468" y="76287"/>
                    <a:pt x="695618" y="58412"/>
                  </a:cubicBezTo>
                  <a:cubicBezTo>
                    <a:pt x="699842" y="47851"/>
                    <a:pt x="689853" y="24753"/>
                    <a:pt x="701227" y="24753"/>
                  </a:cubicBezTo>
                  <a:cubicBezTo>
                    <a:pt x="714711" y="24753"/>
                    <a:pt x="714132" y="48877"/>
                    <a:pt x="723667" y="58412"/>
                  </a:cubicBezTo>
                  <a:cubicBezTo>
                    <a:pt x="750873" y="85618"/>
                    <a:pt x="737305" y="74983"/>
                    <a:pt x="762935" y="92071"/>
                  </a:cubicBezTo>
                  <a:cubicBezTo>
                    <a:pt x="786871" y="74120"/>
                    <a:pt x="776025" y="75242"/>
                    <a:pt x="790984" y="75242"/>
                  </a:cubicBezTo>
                </a:path>
              </a:pathLst>
            </a:cu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4FBEFC4-7689-47B3-AC51-1EAF096FB737}"/>
                </a:ext>
              </a:extLst>
            </p:cNvPr>
            <p:cNvSpPr txBox="1"/>
            <p:nvPr/>
          </p:nvSpPr>
          <p:spPr>
            <a:xfrm>
              <a:off x="7326419" y="3047680"/>
              <a:ext cx="52171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5V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D225334-D9AF-4C86-96FE-253651BCBDB4}"/>
                </a:ext>
              </a:extLst>
            </p:cNvPr>
            <p:cNvSpPr txBox="1"/>
            <p:nvPr/>
          </p:nvSpPr>
          <p:spPr>
            <a:xfrm>
              <a:off x="7663008" y="2868755"/>
              <a:ext cx="78537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Noisy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06F015D-58B5-4319-BD2D-320EC5AD4D94}"/>
                </a:ext>
              </a:extLst>
            </p:cNvPr>
            <p:cNvSpPr txBox="1"/>
            <p:nvPr/>
          </p:nvSpPr>
          <p:spPr>
            <a:xfrm>
              <a:off x="7326419" y="3292776"/>
              <a:ext cx="52171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0V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178975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489D2-0AD5-4D21-95F9-839ED18432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160" y="794972"/>
            <a:ext cx="8229600" cy="665888"/>
          </a:xfrm>
        </p:spPr>
        <p:txBody>
          <a:bodyPr/>
          <a:lstStyle/>
          <a:p>
            <a:r>
              <a:rPr lang="en-US" dirty="0" err="1"/>
              <a:t>Debounce</a:t>
            </a:r>
            <a:r>
              <a:rPr lang="en-US" dirty="0"/>
              <a:t> Your Program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C9DACA-516F-4AF1-929A-E01A06F1DF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722118"/>
            <a:ext cx="8229600" cy="1278556"/>
          </a:xfrm>
        </p:spPr>
        <p:txBody>
          <a:bodyPr/>
          <a:lstStyle/>
          <a:p>
            <a:r>
              <a:rPr lang="en-US" dirty="0"/>
              <a:t>Insert “</a:t>
            </a:r>
            <a:r>
              <a:rPr lang="en-US" dirty="0">
                <a:solidFill>
                  <a:srgbClr val="00B050"/>
                </a:solidFill>
              </a:rPr>
              <a:t>delay(20);</a:t>
            </a:r>
            <a:r>
              <a:rPr lang="en-US" dirty="0"/>
              <a:t>”</a:t>
            </a:r>
          </a:p>
          <a:p>
            <a:pPr lvl="1"/>
            <a:r>
              <a:rPr lang="en-US" dirty="0"/>
              <a:t>Do values make sense now?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5B2E5D4-38AE-49F1-A1FA-EBC61FF6F65A}"/>
              </a:ext>
            </a:extLst>
          </p:cNvPr>
          <p:cNvSpPr txBox="1"/>
          <p:nvPr/>
        </p:nvSpPr>
        <p:spPr>
          <a:xfrm>
            <a:off x="806116" y="3228270"/>
            <a:ext cx="5395195" cy="31700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lvl="2"/>
            <a:r>
              <a:rPr lang="en-US" sz="2000" dirty="0"/>
              <a:t>void loop() {</a:t>
            </a:r>
          </a:p>
          <a:p>
            <a:pPr lvl="2"/>
            <a:r>
              <a:rPr lang="en-US" sz="2000" dirty="0"/>
              <a:t>   long </a:t>
            </a:r>
            <a:r>
              <a:rPr lang="en-US" sz="2000" dirty="0" err="1"/>
              <a:t>int</a:t>
            </a:r>
            <a:r>
              <a:rPr lang="en-US" sz="2000" dirty="0"/>
              <a:t> </a:t>
            </a:r>
            <a:r>
              <a:rPr lang="en-US" sz="2000" dirty="0" err="1"/>
              <a:t>i</a:t>
            </a:r>
            <a:r>
              <a:rPr lang="en-US" sz="2000" dirty="0"/>
              <a:t> = 0;</a:t>
            </a:r>
          </a:p>
          <a:p>
            <a:pPr lvl="2"/>
            <a:r>
              <a:rPr lang="en-US" sz="2000" dirty="0"/>
              <a:t>  while (</a:t>
            </a:r>
            <a:r>
              <a:rPr lang="en-US" sz="2000" dirty="0" err="1"/>
              <a:t>digitalRead</a:t>
            </a:r>
            <a:r>
              <a:rPr lang="en-US" sz="2000" dirty="0"/>
              <a:t>(</a:t>
            </a:r>
            <a:r>
              <a:rPr lang="en-US" sz="2000" dirty="0" err="1"/>
              <a:t>switchPin</a:t>
            </a:r>
            <a:r>
              <a:rPr lang="en-US" sz="2000" dirty="0"/>
              <a:t>) == HIGH){}</a:t>
            </a:r>
          </a:p>
          <a:p>
            <a:pPr lvl="2"/>
            <a:r>
              <a:rPr lang="en-US" sz="2000" dirty="0">
                <a:solidFill>
                  <a:srgbClr val="FF0000"/>
                </a:solidFill>
              </a:rPr>
              <a:t>  delay(20);  //wait for bounce to stop</a:t>
            </a:r>
          </a:p>
          <a:p>
            <a:pPr lvl="2"/>
            <a:r>
              <a:rPr lang="en-US" sz="2000" dirty="0"/>
              <a:t>  while (</a:t>
            </a:r>
            <a:r>
              <a:rPr lang="en-US" sz="2000" dirty="0" err="1"/>
              <a:t>digitalRead</a:t>
            </a:r>
            <a:r>
              <a:rPr lang="en-US" sz="2000" dirty="0"/>
              <a:t>(</a:t>
            </a:r>
            <a:r>
              <a:rPr lang="en-US" sz="2000" dirty="0" err="1"/>
              <a:t>switchPin</a:t>
            </a:r>
            <a:r>
              <a:rPr lang="en-US" sz="2000" dirty="0"/>
              <a:t>) == LOW) { </a:t>
            </a:r>
            <a:endParaRPr lang="en-US" sz="2000" dirty="0">
              <a:solidFill>
                <a:srgbClr val="00B050"/>
              </a:solidFill>
            </a:endParaRPr>
          </a:p>
          <a:p>
            <a:pPr lvl="2"/>
            <a:r>
              <a:rPr lang="en-US" sz="2000" dirty="0"/>
              <a:t>            </a:t>
            </a:r>
            <a:r>
              <a:rPr lang="en-US" sz="2000" dirty="0" err="1"/>
              <a:t>i</a:t>
            </a:r>
            <a:r>
              <a:rPr lang="en-US" sz="2000" dirty="0"/>
              <a:t> = </a:t>
            </a:r>
            <a:r>
              <a:rPr lang="en-US" sz="2000" dirty="0" err="1"/>
              <a:t>i</a:t>
            </a:r>
            <a:r>
              <a:rPr lang="en-US" sz="2000" dirty="0"/>
              <a:t> + 1;                                               </a:t>
            </a:r>
            <a:endParaRPr lang="en-US" sz="2000" dirty="0">
              <a:solidFill>
                <a:srgbClr val="00B050"/>
              </a:solidFill>
            </a:endParaRPr>
          </a:p>
          <a:p>
            <a:pPr lvl="2"/>
            <a:r>
              <a:rPr lang="en-US" sz="2000" dirty="0"/>
              <a:t>  }</a:t>
            </a:r>
          </a:p>
          <a:p>
            <a:pPr lvl="2"/>
            <a:r>
              <a:rPr lang="en-US" sz="2000" dirty="0"/>
              <a:t>  </a:t>
            </a:r>
            <a:r>
              <a:rPr lang="en-US" sz="2000" dirty="0" err="1"/>
              <a:t>Serial.println</a:t>
            </a:r>
            <a:r>
              <a:rPr lang="en-US" sz="2000" dirty="0"/>
              <a:t>(</a:t>
            </a:r>
            <a:r>
              <a:rPr lang="en-US" sz="2000" dirty="0" err="1"/>
              <a:t>i</a:t>
            </a:r>
            <a:r>
              <a:rPr lang="en-US" sz="2000" dirty="0"/>
              <a:t>);</a:t>
            </a:r>
          </a:p>
          <a:p>
            <a:pPr lvl="2"/>
            <a:r>
              <a:rPr lang="en-US" sz="2000" dirty="0">
                <a:solidFill>
                  <a:srgbClr val="FF0000"/>
                </a:solidFill>
              </a:rPr>
              <a:t> delay(20);  //wait for bounce to stop</a:t>
            </a:r>
            <a:endParaRPr lang="en-US" sz="2000" dirty="0"/>
          </a:p>
          <a:p>
            <a:pPr lvl="2"/>
            <a:r>
              <a:rPr lang="en-US" sz="2000" dirty="0"/>
              <a:t>}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E0DE3892-087F-49FA-BF38-699F2D749AD3}"/>
              </a:ext>
            </a:extLst>
          </p:cNvPr>
          <p:cNvSpPr/>
          <p:nvPr/>
        </p:nvSpPr>
        <p:spPr>
          <a:xfrm>
            <a:off x="1287379" y="4235113"/>
            <a:ext cx="433137" cy="2286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6D2178-7606-4568-8E8C-D5977A2B206C}"/>
              </a:ext>
            </a:extLst>
          </p:cNvPr>
          <p:cNvSpPr txBox="1"/>
          <p:nvPr/>
        </p:nvSpPr>
        <p:spPr>
          <a:xfrm>
            <a:off x="6520314" y="4235113"/>
            <a:ext cx="21664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Bouncing occurs at front end </a:t>
            </a:r>
            <a:r>
              <a:rPr lang="en-US" i="1" u="sng" dirty="0"/>
              <a:t>and</a:t>
            </a:r>
            <a:r>
              <a:rPr lang="en-US" i="1" dirty="0"/>
              <a:t> back end of button push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C9B93649-0031-4F66-84C4-41C4BA34C253}"/>
              </a:ext>
            </a:extLst>
          </p:cNvPr>
          <p:cNvSpPr/>
          <p:nvPr/>
        </p:nvSpPr>
        <p:spPr>
          <a:xfrm>
            <a:off x="1287379" y="5755688"/>
            <a:ext cx="433137" cy="2286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645BBD2-8238-48DD-929C-D47806004C78}"/>
              </a:ext>
            </a:extLst>
          </p:cNvPr>
          <p:cNvSpPr/>
          <p:nvPr/>
        </p:nvSpPr>
        <p:spPr>
          <a:xfrm>
            <a:off x="318052" y="134129"/>
            <a:ext cx="1696728" cy="4616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tx1">
                    <a:lumMod val="95000"/>
                    <a:lumOff val="5000"/>
                  </a:schemeClr>
                </a:solidFill>
              </a:rPr>
              <a:t>Hands On</a:t>
            </a:r>
          </a:p>
        </p:txBody>
      </p:sp>
    </p:spTree>
    <p:extLst>
      <p:ext uri="{BB962C8B-B14F-4D97-AF65-F5344CB8AC3E}">
        <p14:creationId xmlns:p14="http://schemas.microsoft.com/office/powerpoint/2010/main" val="7195612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519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for statements</a:t>
            </a:r>
            <a:br>
              <a:rPr lang="en-US" b="1" dirty="0"/>
            </a:br>
            <a:r>
              <a:rPr lang="en-US" sz="27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 x t r e m e l y  useful!</a:t>
            </a:r>
            <a:endParaRPr lang="en-US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216C92-FFCA-46CA-A99C-548152623F14}"/>
              </a:ext>
            </a:extLst>
          </p:cNvPr>
          <p:cNvSpPr txBox="1"/>
          <p:nvPr/>
        </p:nvSpPr>
        <p:spPr>
          <a:xfrm>
            <a:off x="1416818" y="3656470"/>
            <a:ext cx="4246419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for (int x=0;  x&lt;100;  x++) {   </a:t>
            </a:r>
            <a:endParaRPr lang="en-US" sz="2800" dirty="0">
              <a:solidFill>
                <a:srgbClr val="00B050"/>
              </a:solidFill>
            </a:endParaRPr>
          </a:p>
          <a:p>
            <a:r>
              <a:rPr lang="en-US" sz="2800" dirty="0"/>
              <a:t>	print(“x equals “);</a:t>
            </a:r>
          </a:p>
          <a:p>
            <a:r>
              <a:rPr lang="en-US" sz="2800" dirty="0"/>
              <a:t>	</a:t>
            </a:r>
            <a:r>
              <a:rPr lang="en-US" sz="2800" dirty="0" err="1"/>
              <a:t>println</a:t>
            </a:r>
            <a:r>
              <a:rPr lang="en-US" sz="2800" dirty="0"/>
              <a:t>(x);</a:t>
            </a:r>
          </a:p>
          <a:p>
            <a:r>
              <a:rPr lang="en-US" sz="2800" dirty="0"/>
              <a:t>}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AA10871-3111-4115-8ACA-5D7C744AF05A}"/>
              </a:ext>
            </a:extLst>
          </p:cNvPr>
          <p:cNvGrpSpPr/>
          <p:nvPr/>
        </p:nvGrpSpPr>
        <p:grpSpPr>
          <a:xfrm>
            <a:off x="763674" y="2432819"/>
            <a:ext cx="5617297" cy="1335313"/>
            <a:chOff x="763674" y="2432819"/>
            <a:chExt cx="5617297" cy="1335313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46ACA66-AF69-4FE1-A1EF-5DC25A93B103}"/>
                </a:ext>
              </a:extLst>
            </p:cNvPr>
            <p:cNvSpPr txBox="1"/>
            <p:nvPr/>
          </p:nvSpPr>
          <p:spPr>
            <a:xfrm>
              <a:off x="763674" y="2432819"/>
              <a:ext cx="206996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Declare x as an integer if it hasn’t been declared yet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418346A-52B2-47A3-85ED-90838C843305}"/>
                </a:ext>
              </a:extLst>
            </p:cNvPr>
            <p:cNvSpPr txBox="1"/>
            <p:nvPr/>
          </p:nvSpPr>
          <p:spPr>
            <a:xfrm>
              <a:off x="2849551" y="2586995"/>
              <a:ext cx="12612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7030A0"/>
                  </a:solidFill>
                </a:rPr>
                <a:t>Initialize x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ACD7023-2CD9-4315-B834-F4453F33DBF4}"/>
                </a:ext>
              </a:extLst>
            </p:cNvPr>
            <p:cNvSpPr txBox="1"/>
            <p:nvPr/>
          </p:nvSpPr>
          <p:spPr>
            <a:xfrm>
              <a:off x="4018599" y="2594425"/>
              <a:ext cx="10651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The Test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8911D7C-7643-4050-8E2C-086FA1F82B43}"/>
                </a:ext>
              </a:extLst>
            </p:cNvPr>
            <p:cNvSpPr txBox="1"/>
            <p:nvPr/>
          </p:nvSpPr>
          <p:spPr>
            <a:xfrm>
              <a:off x="4823477" y="2858268"/>
              <a:ext cx="15574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6">
                      <a:lumMod val="50000"/>
                    </a:schemeClr>
                  </a:solidFill>
                </a:rPr>
                <a:t>Increment or decrement</a:t>
              </a: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BD5D9FFA-1D72-4F15-8A6D-EF322C66EAC1}"/>
                </a:ext>
              </a:extLst>
            </p:cNvPr>
            <p:cNvSpPr/>
            <p:nvPr/>
          </p:nvSpPr>
          <p:spPr>
            <a:xfrm>
              <a:off x="2873829" y="2944167"/>
              <a:ext cx="432079" cy="823965"/>
            </a:xfrm>
            <a:custGeom>
              <a:avLst/>
              <a:gdLst>
                <a:gd name="connsiteX0" fmla="*/ 432079 w 432079"/>
                <a:gd name="connsiteY0" fmla="*/ 0 h 823965"/>
                <a:gd name="connsiteX1" fmla="*/ 0 w 432079"/>
                <a:gd name="connsiteY1" fmla="*/ 823965 h 823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32079" h="823965">
                  <a:moveTo>
                    <a:pt x="432079" y="0"/>
                  </a:moveTo>
                  <a:lnTo>
                    <a:pt x="0" y="823965"/>
                  </a:lnTo>
                </a:path>
              </a:pathLst>
            </a:custGeom>
            <a:ln w="28575">
              <a:solidFill>
                <a:srgbClr val="7030A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BC26763B-A68B-4FC3-B490-4A87264D9B91}"/>
                </a:ext>
              </a:extLst>
            </p:cNvPr>
            <p:cNvSpPr/>
            <p:nvPr/>
          </p:nvSpPr>
          <p:spPr>
            <a:xfrm>
              <a:off x="3863198" y="2944167"/>
              <a:ext cx="432079" cy="823965"/>
            </a:xfrm>
            <a:custGeom>
              <a:avLst/>
              <a:gdLst>
                <a:gd name="connsiteX0" fmla="*/ 432079 w 432079"/>
                <a:gd name="connsiteY0" fmla="*/ 0 h 823965"/>
                <a:gd name="connsiteX1" fmla="*/ 0 w 432079"/>
                <a:gd name="connsiteY1" fmla="*/ 823965 h 823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32079" h="823965">
                  <a:moveTo>
                    <a:pt x="432079" y="0"/>
                  </a:moveTo>
                  <a:lnTo>
                    <a:pt x="0" y="823965"/>
                  </a:lnTo>
                </a:path>
              </a:pathLst>
            </a:custGeom>
            <a:ln w="28575">
              <a:solidFill>
                <a:srgbClr val="0070C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4D0FFCBF-E135-464C-A281-2F05A7ECFC6B}"/>
                </a:ext>
              </a:extLst>
            </p:cNvPr>
            <p:cNvSpPr/>
            <p:nvPr/>
          </p:nvSpPr>
          <p:spPr>
            <a:xfrm>
              <a:off x="4572000" y="3356149"/>
              <a:ext cx="276331" cy="369333"/>
            </a:xfrm>
            <a:custGeom>
              <a:avLst/>
              <a:gdLst>
                <a:gd name="connsiteX0" fmla="*/ 432079 w 432079"/>
                <a:gd name="connsiteY0" fmla="*/ 0 h 823965"/>
                <a:gd name="connsiteX1" fmla="*/ 0 w 432079"/>
                <a:gd name="connsiteY1" fmla="*/ 823965 h 823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32079" h="823965">
                  <a:moveTo>
                    <a:pt x="432079" y="0"/>
                  </a:moveTo>
                  <a:lnTo>
                    <a:pt x="0" y="823965"/>
                  </a:lnTo>
                </a:path>
              </a:pathLst>
            </a:custGeom>
            <a:ln w="28575">
              <a:solidFill>
                <a:schemeClr val="accent6">
                  <a:lumMod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3E017021-BE19-4B91-9ABF-DE5C11569E9E}"/>
                </a:ext>
              </a:extLst>
            </p:cNvPr>
            <p:cNvSpPr/>
            <p:nvPr/>
          </p:nvSpPr>
          <p:spPr>
            <a:xfrm flipH="1">
              <a:off x="1936819" y="3307233"/>
              <a:ext cx="379720" cy="460899"/>
            </a:xfrm>
            <a:custGeom>
              <a:avLst/>
              <a:gdLst>
                <a:gd name="connsiteX0" fmla="*/ 432079 w 432079"/>
                <a:gd name="connsiteY0" fmla="*/ 0 h 823965"/>
                <a:gd name="connsiteX1" fmla="*/ 0 w 432079"/>
                <a:gd name="connsiteY1" fmla="*/ 823965 h 823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32079" h="823965">
                  <a:moveTo>
                    <a:pt x="432079" y="0"/>
                  </a:moveTo>
                  <a:lnTo>
                    <a:pt x="0" y="823965"/>
                  </a:lnTo>
                </a:path>
              </a:pathLst>
            </a:custGeom>
            <a:ln w="28575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F46E5053-33C4-4F99-9438-07E04F8F4D4A}"/>
              </a:ext>
            </a:extLst>
          </p:cNvPr>
          <p:cNvSpPr txBox="1"/>
          <p:nvPr/>
        </p:nvSpPr>
        <p:spPr>
          <a:xfrm>
            <a:off x="6929267" y="3429000"/>
            <a:ext cx="174374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Monitor output:</a:t>
            </a:r>
          </a:p>
          <a:p>
            <a:r>
              <a:rPr lang="en-US" dirty="0"/>
              <a:t>x equals 0</a:t>
            </a:r>
          </a:p>
          <a:p>
            <a:r>
              <a:rPr lang="en-US" dirty="0"/>
              <a:t>x equals 1</a:t>
            </a:r>
          </a:p>
          <a:p>
            <a:r>
              <a:rPr lang="en-US" dirty="0"/>
              <a:t>x equals 2</a:t>
            </a:r>
          </a:p>
          <a:p>
            <a:r>
              <a:rPr lang="en-US" dirty="0"/>
              <a:t>	:</a:t>
            </a:r>
          </a:p>
          <a:p>
            <a:r>
              <a:rPr lang="en-US" dirty="0"/>
              <a:t>x equals 99</a:t>
            </a:r>
          </a:p>
        </p:txBody>
      </p:sp>
    </p:spTree>
    <p:extLst>
      <p:ext uri="{BB962C8B-B14F-4D97-AF65-F5344CB8AC3E}">
        <p14:creationId xmlns:p14="http://schemas.microsoft.com/office/powerpoint/2010/main" val="13740177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894173"/>
            <a:ext cx="9143999" cy="9638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7047" y="-13981"/>
            <a:ext cx="6061435" cy="639762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Using a “for” statement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2995" y="990600"/>
            <a:ext cx="6227805" cy="5410200"/>
          </a:xfrm>
        </p:spPr>
        <p:txBody>
          <a:bodyPr>
            <a:normAutofit/>
          </a:bodyPr>
          <a:lstStyle/>
          <a:p>
            <a:r>
              <a:rPr lang="en-US" dirty="0"/>
              <a:t>Repeat a task until condition met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</a:rPr>
              <a:t>    for (</a:t>
            </a:r>
            <a:r>
              <a:rPr lang="en-US" sz="2400" dirty="0" err="1">
                <a:solidFill>
                  <a:srgbClr val="FF0000"/>
                </a:solidFill>
              </a:rPr>
              <a:t>int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 err="1">
                <a:solidFill>
                  <a:srgbClr val="FF0000"/>
                </a:solidFill>
              </a:rPr>
              <a:t>i</a:t>
            </a:r>
            <a:r>
              <a:rPr lang="en-US" sz="2400" dirty="0">
                <a:solidFill>
                  <a:srgbClr val="FF0000"/>
                </a:solidFill>
              </a:rPr>
              <a:t>=2;  </a:t>
            </a:r>
            <a:r>
              <a:rPr lang="en-US" sz="2400" dirty="0" err="1">
                <a:solidFill>
                  <a:srgbClr val="FF0000"/>
                </a:solidFill>
              </a:rPr>
              <a:t>i</a:t>
            </a:r>
            <a:r>
              <a:rPr lang="en-US" sz="2400" dirty="0">
                <a:solidFill>
                  <a:srgbClr val="FF0000"/>
                </a:solidFill>
              </a:rPr>
              <a:t>&lt;8;   </a:t>
            </a:r>
            <a:r>
              <a:rPr lang="en-US" sz="2400" dirty="0" err="1">
                <a:solidFill>
                  <a:srgbClr val="FF0000"/>
                </a:solidFill>
              </a:rPr>
              <a:t>i</a:t>
            </a:r>
            <a:r>
              <a:rPr lang="en-US" sz="2400" dirty="0">
                <a:solidFill>
                  <a:srgbClr val="FF0000"/>
                </a:solidFill>
              </a:rPr>
              <a:t>++){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</a:rPr>
              <a:t>	 </a:t>
            </a:r>
            <a:r>
              <a:rPr lang="en-US" sz="2400" dirty="0" err="1">
                <a:solidFill>
                  <a:srgbClr val="FF0000"/>
                </a:solidFill>
              </a:rPr>
              <a:t>pinMode</a:t>
            </a:r>
            <a:r>
              <a:rPr lang="en-US" sz="2400" dirty="0">
                <a:solidFill>
                  <a:srgbClr val="FF0000"/>
                </a:solidFill>
              </a:rPr>
              <a:t>(</a:t>
            </a:r>
            <a:r>
              <a:rPr lang="en-US" sz="2400" dirty="0" err="1">
                <a:solidFill>
                  <a:srgbClr val="FF0000"/>
                </a:solidFill>
              </a:rPr>
              <a:t>i</a:t>
            </a:r>
            <a:r>
              <a:rPr lang="en-US" sz="2400" dirty="0">
                <a:solidFill>
                  <a:srgbClr val="FF0000"/>
                </a:solidFill>
              </a:rPr>
              <a:t>, OUTPUT);        </a:t>
            </a:r>
            <a:r>
              <a:rPr lang="en-US" sz="2400" dirty="0">
                <a:solidFill>
                  <a:srgbClr val="00B050"/>
                </a:solidFill>
              </a:rPr>
              <a:t>// “task”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</a:rPr>
              <a:t>    }</a:t>
            </a:r>
          </a:p>
          <a:p>
            <a:pPr marL="0" indent="0">
              <a:buNone/>
            </a:pPr>
            <a:r>
              <a:rPr lang="en-US" dirty="0"/>
              <a:t>Where ”</a:t>
            </a:r>
            <a:r>
              <a:rPr lang="en-US" dirty="0" err="1">
                <a:solidFill>
                  <a:srgbClr val="FF0000"/>
                </a:solidFill>
              </a:rPr>
              <a:t>i</a:t>
            </a:r>
            <a:r>
              <a:rPr lang="en-US" dirty="0">
                <a:solidFill>
                  <a:srgbClr val="FF0000"/>
                </a:solidFill>
              </a:rPr>
              <a:t>++</a:t>
            </a:r>
            <a:r>
              <a:rPr lang="en-US" dirty="0"/>
              <a:t>” increments “</a:t>
            </a:r>
            <a:r>
              <a:rPr lang="en-US" dirty="0" err="1">
                <a:solidFill>
                  <a:srgbClr val="FF0000"/>
                </a:solidFill>
              </a:rPr>
              <a:t>i</a:t>
            </a:r>
            <a:r>
              <a:rPr lang="en-US" dirty="0">
                <a:solidFill>
                  <a:srgbClr val="FF0000"/>
                </a:solidFill>
              </a:rPr>
              <a:t>”</a:t>
            </a:r>
          </a:p>
          <a:p>
            <a:pPr marL="0" indent="0">
              <a:buNone/>
            </a:pPr>
            <a:r>
              <a:rPr lang="en-US" dirty="0">
                <a:solidFill>
                  <a:srgbClr val="00B0F0"/>
                </a:solidFill>
              </a:rPr>
              <a:t>Equivalent to: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917955" y="6486936"/>
            <a:ext cx="2120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“for” loop flowchart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6956" y="1625591"/>
            <a:ext cx="2841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Initialize      test    increment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860925" y="4583741"/>
            <a:ext cx="2433680" cy="193899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000" dirty="0" err="1">
                <a:solidFill>
                  <a:srgbClr val="7030A0"/>
                </a:solidFill>
              </a:rPr>
              <a:t>pinMode</a:t>
            </a:r>
            <a:r>
              <a:rPr lang="en-US" sz="2000" dirty="0">
                <a:solidFill>
                  <a:srgbClr val="7030A0"/>
                </a:solidFill>
              </a:rPr>
              <a:t>(2,OUTPUT);</a:t>
            </a:r>
          </a:p>
          <a:p>
            <a:r>
              <a:rPr lang="en-US" sz="2000" dirty="0" err="1">
                <a:solidFill>
                  <a:srgbClr val="7030A0"/>
                </a:solidFill>
              </a:rPr>
              <a:t>pinMode</a:t>
            </a:r>
            <a:r>
              <a:rPr lang="en-US" sz="2000" dirty="0">
                <a:solidFill>
                  <a:srgbClr val="7030A0"/>
                </a:solidFill>
              </a:rPr>
              <a:t>(3,OUTPUT);</a:t>
            </a:r>
          </a:p>
          <a:p>
            <a:r>
              <a:rPr lang="en-US" sz="2000" dirty="0" err="1">
                <a:solidFill>
                  <a:srgbClr val="7030A0"/>
                </a:solidFill>
              </a:rPr>
              <a:t>pinMode</a:t>
            </a:r>
            <a:r>
              <a:rPr lang="en-US" sz="2000" dirty="0">
                <a:solidFill>
                  <a:srgbClr val="7030A0"/>
                </a:solidFill>
              </a:rPr>
              <a:t>(4,OUTPUT);</a:t>
            </a:r>
          </a:p>
          <a:p>
            <a:r>
              <a:rPr lang="en-US" sz="2000" dirty="0" err="1">
                <a:solidFill>
                  <a:srgbClr val="7030A0"/>
                </a:solidFill>
              </a:rPr>
              <a:t>pinMode</a:t>
            </a:r>
            <a:r>
              <a:rPr lang="en-US" sz="2000" dirty="0">
                <a:solidFill>
                  <a:srgbClr val="7030A0"/>
                </a:solidFill>
              </a:rPr>
              <a:t>(5,OUTPUT);</a:t>
            </a:r>
          </a:p>
          <a:p>
            <a:r>
              <a:rPr lang="en-US" sz="2000" dirty="0" err="1">
                <a:solidFill>
                  <a:srgbClr val="7030A0"/>
                </a:solidFill>
              </a:rPr>
              <a:t>pinMode</a:t>
            </a:r>
            <a:r>
              <a:rPr lang="en-US" sz="2000" dirty="0">
                <a:solidFill>
                  <a:srgbClr val="7030A0"/>
                </a:solidFill>
              </a:rPr>
              <a:t>(6,OUTPUT);</a:t>
            </a:r>
          </a:p>
          <a:p>
            <a:r>
              <a:rPr lang="en-US" sz="2000" dirty="0" err="1">
                <a:solidFill>
                  <a:srgbClr val="7030A0"/>
                </a:solidFill>
              </a:rPr>
              <a:t>pinMode</a:t>
            </a:r>
            <a:r>
              <a:rPr lang="en-US" sz="2000" dirty="0">
                <a:solidFill>
                  <a:srgbClr val="7030A0"/>
                </a:solidFill>
              </a:rPr>
              <a:t>(7,OUTPUT);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6324600" y="842931"/>
            <a:ext cx="2667000" cy="5498693"/>
            <a:chOff x="6324600" y="604395"/>
            <a:chExt cx="2667000" cy="5498693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988"/>
            <a:stretch/>
          </p:blipFill>
          <p:spPr bwMode="auto">
            <a:xfrm>
              <a:off x="6324600" y="604395"/>
              <a:ext cx="2667000" cy="5498693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7757042" y="1663299"/>
              <a:ext cx="617477" cy="40011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2000" dirty="0" err="1"/>
                <a:t>i</a:t>
              </a:r>
              <a:r>
                <a:rPr lang="en-US" sz="2000" dirty="0"/>
                <a:t>=2  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472150" y="3578681"/>
              <a:ext cx="243978" cy="40011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2000" dirty="0" err="1"/>
                <a:t>i</a:t>
              </a:r>
              <a:endParaRPr lang="en-US" sz="2000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719646" y="4583264"/>
              <a:ext cx="736099" cy="40011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 </a:t>
              </a:r>
              <a:r>
                <a:rPr lang="en-US" sz="2000" dirty="0" err="1"/>
                <a:t>i</a:t>
              </a:r>
              <a:r>
                <a:rPr lang="en-US" sz="2000" dirty="0"/>
                <a:t>&lt;8? </a:t>
              </a:r>
            </a:p>
          </p:txBody>
        </p:sp>
        <p:sp>
          <p:nvSpPr>
            <p:cNvPr id="9" name="Freeform 8"/>
            <p:cNvSpPr/>
            <p:nvPr/>
          </p:nvSpPr>
          <p:spPr>
            <a:xfrm>
              <a:off x="7408985" y="4466492"/>
              <a:ext cx="1430215" cy="679939"/>
            </a:xfrm>
            <a:custGeom>
              <a:avLst/>
              <a:gdLst>
                <a:gd name="connsiteX0" fmla="*/ 0 w 1430215"/>
                <a:gd name="connsiteY0" fmla="*/ 328246 h 679939"/>
                <a:gd name="connsiteX1" fmla="*/ 679938 w 1430215"/>
                <a:gd name="connsiteY1" fmla="*/ 0 h 679939"/>
                <a:gd name="connsiteX2" fmla="*/ 1430215 w 1430215"/>
                <a:gd name="connsiteY2" fmla="*/ 351693 h 679939"/>
                <a:gd name="connsiteX3" fmla="*/ 691661 w 1430215"/>
                <a:gd name="connsiteY3" fmla="*/ 679939 h 679939"/>
                <a:gd name="connsiteX4" fmla="*/ 0 w 1430215"/>
                <a:gd name="connsiteY4" fmla="*/ 328246 h 67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0215" h="679939">
                  <a:moveTo>
                    <a:pt x="0" y="328246"/>
                  </a:moveTo>
                  <a:lnTo>
                    <a:pt x="679938" y="0"/>
                  </a:lnTo>
                  <a:lnTo>
                    <a:pt x="1430215" y="351693"/>
                  </a:lnTo>
                  <a:lnTo>
                    <a:pt x="691661" y="679939"/>
                  </a:lnTo>
                  <a:lnTo>
                    <a:pt x="0" y="328246"/>
                  </a:lnTo>
                  <a:close/>
                </a:path>
              </a:pathLst>
            </a:custGeom>
            <a:noFill/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Right Brace 12"/>
          <p:cNvSpPr/>
          <p:nvPr/>
        </p:nvSpPr>
        <p:spPr>
          <a:xfrm rot="16200000">
            <a:off x="1263191" y="1700115"/>
            <a:ext cx="254524" cy="744718"/>
          </a:xfrm>
          <a:prstGeom prst="rightBrace">
            <a:avLst>
              <a:gd name="adj1" fmla="val 26851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Brace 14"/>
          <p:cNvSpPr/>
          <p:nvPr/>
        </p:nvSpPr>
        <p:spPr>
          <a:xfrm rot="16200000">
            <a:off x="2121030" y="1841517"/>
            <a:ext cx="254524" cy="461914"/>
          </a:xfrm>
          <a:prstGeom prst="rightBrace">
            <a:avLst>
              <a:gd name="adj1" fmla="val 26851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Brace 15"/>
          <p:cNvSpPr/>
          <p:nvPr/>
        </p:nvSpPr>
        <p:spPr>
          <a:xfrm rot="16200000">
            <a:off x="2723337" y="1841517"/>
            <a:ext cx="254524" cy="461914"/>
          </a:xfrm>
          <a:prstGeom prst="rightBrace">
            <a:avLst>
              <a:gd name="adj1" fmla="val 26851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72995" y="1600878"/>
            <a:ext cx="5111284" cy="18797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2214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B5456DD8-82C9-492C-B4FB-22521B4397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5850" y="469303"/>
            <a:ext cx="4248150" cy="4886325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EAE6518-204E-401F-8BCA-433E921260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930" y="681807"/>
            <a:ext cx="4895636" cy="752778"/>
          </a:xfrm>
        </p:spPr>
        <p:txBody>
          <a:bodyPr/>
          <a:lstStyle/>
          <a:p>
            <a:r>
              <a:rPr lang="en-US" dirty="0"/>
              <a:t>For-loop Practice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C81BA8-B61A-4347-A140-DC3A622588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466" y="1582250"/>
            <a:ext cx="4063429" cy="4917493"/>
          </a:xfrm>
        </p:spPr>
        <p:txBody>
          <a:bodyPr/>
          <a:lstStyle/>
          <a:p>
            <a:r>
              <a:rPr lang="en-US" sz="2400" dirty="0"/>
              <a:t>Open </a:t>
            </a:r>
            <a:r>
              <a:rPr lang="en-US" sz="2400" dirty="0" err="1">
                <a:solidFill>
                  <a:srgbClr val="FF0000"/>
                </a:solidFill>
              </a:rPr>
              <a:t>forExampleSkel.ino</a:t>
            </a:r>
            <a:endParaRPr lang="en-US" sz="2400" dirty="0">
              <a:solidFill>
                <a:srgbClr val="FF0000"/>
              </a:solidFill>
            </a:endParaRPr>
          </a:p>
          <a:p>
            <a:r>
              <a:rPr lang="en-US" sz="2400" dirty="0"/>
              <a:t>Run it: how does it work?</a:t>
            </a:r>
          </a:p>
          <a:p>
            <a:r>
              <a:rPr lang="en-US" sz="2400" b="1" dirty="0"/>
              <a:t>Your Job:</a:t>
            </a:r>
            <a:br>
              <a:rPr lang="en-US" sz="2400" b="1" dirty="0"/>
            </a:br>
            <a:r>
              <a:rPr lang="en-US" sz="2400" dirty="0"/>
              <a:t>Add a second for-loop that blinks Right LED 10 times with a delay of 100 </a:t>
            </a:r>
            <a:r>
              <a:rPr lang="en-US" sz="2400" dirty="0" err="1"/>
              <a:t>ms</a:t>
            </a:r>
            <a:endParaRPr lang="en-US" sz="2400" dirty="0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C9C5BE31-90AD-4846-9D70-94F3CED19F3B}"/>
              </a:ext>
            </a:extLst>
          </p:cNvPr>
          <p:cNvSpPr/>
          <p:nvPr/>
        </p:nvSpPr>
        <p:spPr>
          <a:xfrm>
            <a:off x="3112321" y="4248722"/>
            <a:ext cx="1961148" cy="110690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Add Code Here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6796EEE-70EB-4989-BF5D-C778ABB39317}"/>
              </a:ext>
            </a:extLst>
          </p:cNvPr>
          <p:cNvSpPr/>
          <p:nvPr/>
        </p:nvSpPr>
        <p:spPr>
          <a:xfrm>
            <a:off x="190706" y="92076"/>
            <a:ext cx="1854662" cy="4616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tx1">
                    <a:lumMod val="95000"/>
                    <a:lumOff val="5000"/>
                  </a:schemeClr>
                </a:solidFill>
              </a:rPr>
              <a:t>Hands 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16C221-0CD6-4C70-8F00-D9EF7A50BB2B}"/>
              </a:ext>
            </a:extLst>
          </p:cNvPr>
          <p:cNvSpPr txBox="1"/>
          <p:nvPr/>
        </p:nvSpPr>
        <p:spPr>
          <a:xfrm>
            <a:off x="2750035" y="6276847"/>
            <a:ext cx="46021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Solution in </a:t>
            </a:r>
            <a:r>
              <a:rPr lang="en-US" dirty="0" err="1"/>
              <a:t>forExample.ino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03705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85800" y="1673225"/>
            <a:ext cx="7772400" cy="1470025"/>
          </a:xfrm>
        </p:spPr>
        <p:txBody>
          <a:bodyPr/>
          <a:lstStyle/>
          <a:p>
            <a:r>
              <a:rPr lang="en-US" dirty="0"/>
              <a:t>Analog Inputs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371600" y="3143250"/>
            <a:ext cx="6400800" cy="225171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Analog-to-Digital Converters</a:t>
            </a:r>
          </a:p>
          <a:p>
            <a:r>
              <a:rPr lang="en-US" dirty="0"/>
              <a:t>Potentiometers (“Pots”)</a:t>
            </a:r>
          </a:p>
          <a:p>
            <a:r>
              <a:rPr lang="en-US" dirty="0"/>
              <a:t>Serial Plotter</a:t>
            </a:r>
          </a:p>
          <a:p>
            <a:r>
              <a:rPr lang="en-US" dirty="0"/>
              <a:t>Pulse Width Modulation (PWM)</a:t>
            </a:r>
          </a:p>
          <a:p>
            <a:r>
              <a:rPr lang="en-US" dirty="0"/>
              <a:t>RGB LED</a:t>
            </a:r>
          </a:p>
        </p:txBody>
      </p:sp>
    </p:spTree>
    <p:extLst>
      <p:ext uri="{BB962C8B-B14F-4D97-AF65-F5344CB8AC3E}">
        <p14:creationId xmlns:p14="http://schemas.microsoft.com/office/powerpoint/2010/main" val="26811854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81DED8E-19AB-401D-AC36-DEB79B9A14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Questions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2FEAF0-2BDB-440A-A11B-B14F2D6CDE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When people talk about “</a:t>
            </a:r>
            <a:r>
              <a:rPr lang="en-US">
                <a:solidFill>
                  <a:srgbClr val="FF0000"/>
                </a:solidFill>
              </a:rPr>
              <a:t>analog</a:t>
            </a:r>
            <a:r>
              <a:rPr lang="en-US"/>
              <a:t>”  </a:t>
            </a:r>
            <a:br>
              <a:rPr lang="en-US"/>
            </a:br>
            <a:r>
              <a:rPr lang="en-US"/>
              <a:t>What does that mean?</a:t>
            </a:r>
          </a:p>
          <a:p>
            <a:endParaRPr lang="en-US"/>
          </a:p>
          <a:p>
            <a:endParaRPr lang="en-US"/>
          </a:p>
          <a:p>
            <a:r>
              <a:rPr lang="en-US"/>
              <a:t>When people talk about “</a:t>
            </a:r>
            <a:r>
              <a:rPr lang="en-US">
                <a:solidFill>
                  <a:srgbClr val="00B050"/>
                </a:solidFill>
              </a:rPr>
              <a:t>digital</a:t>
            </a:r>
            <a:r>
              <a:rPr lang="en-US"/>
              <a:t>”  </a:t>
            </a:r>
            <a:br>
              <a:rPr lang="en-US"/>
            </a:br>
            <a:r>
              <a:rPr lang="en-US"/>
              <a:t>What does that mean?</a:t>
            </a:r>
          </a:p>
        </p:txBody>
      </p:sp>
    </p:spTree>
    <p:extLst>
      <p:ext uri="{BB962C8B-B14F-4D97-AF65-F5344CB8AC3E}">
        <p14:creationId xmlns:p14="http://schemas.microsoft.com/office/powerpoint/2010/main" val="2240327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5"/>
          <p:cNvSpPr txBox="1">
            <a:spLocks noGrp="1"/>
          </p:cNvSpPr>
          <p:nvPr>
            <p:ph type="title"/>
          </p:nvPr>
        </p:nvSpPr>
        <p:spPr>
          <a:xfrm>
            <a:off x="457200" y="142290"/>
            <a:ext cx="8229600" cy="789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400"/>
              <a:buFont typeface="Calibri"/>
              <a:buNone/>
            </a:pPr>
            <a:r>
              <a:rPr lang="en-US" b="1"/>
              <a:t>Analog and Digital Signals</a:t>
            </a:r>
            <a:endParaRPr/>
          </a:p>
        </p:txBody>
      </p:sp>
      <p:sp>
        <p:nvSpPr>
          <p:cNvPr id="388" name="Google Shape;388;p5"/>
          <p:cNvSpPr txBox="1">
            <a:spLocks noGrp="1"/>
          </p:cNvSpPr>
          <p:nvPr>
            <p:ph type="body" idx="1"/>
          </p:nvPr>
        </p:nvSpPr>
        <p:spPr>
          <a:xfrm>
            <a:off x="457200" y="1613042"/>
            <a:ext cx="8229600" cy="41807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rgbClr val="4F6128"/>
              </a:buClr>
              <a:buSzPts val="3200"/>
              <a:buChar char="•"/>
            </a:pPr>
            <a:r>
              <a:rPr lang="en-US" b="1"/>
              <a:t>Digital</a:t>
            </a:r>
            <a:r>
              <a:rPr lang="en-US"/>
              <a:t> signals are 0V (“LOW”) or +5V (“HIGH”)</a:t>
            </a:r>
            <a:endParaRPr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rgbClr val="4F6128"/>
              </a:buClr>
              <a:buSzPts val="3200"/>
              <a:buChar char="•"/>
            </a:pPr>
            <a:r>
              <a:rPr lang="en-US" b="1"/>
              <a:t>Analog</a:t>
            </a:r>
            <a:r>
              <a:rPr lang="en-US"/>
              <a:t> signals vary continuously between 0 and 5V</a:t>
            </a:r>
            <a:endParaRPr/>
          </a:p>
        </p:txBody>
      </p:sp>
      <p:sp>
        <p:nvSpPr>
          <p:cNvPr id="389" name="Google Shape;389;p5"/>
          <p:cNvSpPr/>
          <p:nvPr/>
        </p:nvSpPr>
        <p:spPr>
          <a:xfrm>
            <a:off x="1718135" y="4299228"/>
            <a:ext cx="2301766" cy="1303282"/>
          </a:xfrm>
          <a:custGeom>
            <a:avLst/>
            <a:gdLst/>
            <a:ahLst/>
            <a:cxnLst/>
            <a:rect l="l" t="t" r="r" b="b"/>
            <a:pathLst>
              <a:path w="2301766" h="1303282" extrusionOk="0">
                <a:moveTo>
                  <a:pt x="0" y="0"/>
                </a:moveTo>
                <a:lnTo>
                  <a:pt x="0" y="1303282"/>
                </a:lnTo>
                <a:lnTo>
                  <a:pt x="2301766" y="1303282"/>
                </a:lnTo>
              </a:path>
            </a:pathLst>
          </a:custGeom>
          <a:noFill/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0" name="Google Shape;390;p5"/>
          <p:cNvSpPr/>
          <p:nvPr/>
        </p:nvSpPr>
        <p:spPr>
          <a:xfrm>
            <a:off x="1718135" y="4766938"/>
            <a:ext cx="428297" cy="835572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1" name="Google Shape;391;p5"/>
          <p:cNvSpPr/>
          <p:nvPr/>
        </p:nvSpPr>
        <p:spPr>
          <a:xfrm>
            <a:off x="2603632" y="4766938"/>
            <a:ext cx="838200" cy="835572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2" name="Google Shape;392;p5"/>
          <p:cNvSpPr txBox="1"/>
          <p:nvPr/>
        </p:nvSpPr>
        <p:spPr>
          <a:xfrm>
            <a:off x="1179900" y="4614538"/>
            <a:ext cx="43313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5V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93" name="Google Shape;393;p5"/>
          <p:cNvSpPr txBox="1"/>
          <p:nvPr/>
        </p:nvSpPr>
        <p:spPr>
          <a:xfrm>
            <a:off x="1179900" y="5388206"/>
            <a:ext cx="43313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0V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94" name="Google Shape;394;p5"/>
          <p:cNvSpPr/>
          <p:nvPr/>
        </p:nvSpPr>
        <p:spPr>
          <a:xfrm>
            <a:off x="5575432" y="4299228"/>
            <a:ext cx="2301766" cy="1303282"/>
          </a:xfrm>
          <a:custGeom>
            <a:avLst/>
            <a:gdLst/>
            <a:ahLst/>
            <a:cxnLst/>
            <a:rect l="l" t="t" r="r" b="b"/>
            <a:pathLst>
              <a:path w="2301766" h="1303282" extrusionOk="0">
                <a:moveTo>
                  <a:pt x="0" y="0"/>
                </a:moveTo>
                <a:lnTo>
                  <a:pt x="0" y="1303282"/>
                </a:lnTo>
                <a:lnTo>
                  <a:pt x="2301766" y="1303282"/>
                </a:lnTo>
              </a:path>
            </a:pathLst>
          </a:custGeom>
          <a:noFill/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5" name="Google Shape;395;p5"/>
          <p:cNvSpPr txBox="1"/>
          <p:nvPr/>
        </p:nvSpPr>
        <p:spPr>
          <a:xfrm>
            <a:off x="5037197" y="4614538"/>
            <a:ext cx="43313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5V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96" name="Google Shape;396;p5"/>
          <p:cNvSpPr txBox="1"/>
          <p:nvPr/>
        </p:nvSpPr>
        <p:spPr>
          <a:xfrm>
            <a:off x="5037197" y="5388206"/>
            <a:ext cx="43313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0V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97" name="Google Shape;397;p5"/>
          <p:cNvSpPr txBox="1"/>
          <p:nvPr/>
        </p:nvSpPr>
        <p:spPr>
          <a:xfrm>
            <a:off x="3213232" y="5605138"/>
            <a:ext cx="61427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time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98" name="Google Shape;398;p5"/>
          <p:cNvSpPr txBox="1"/>
          <p:nvPr/>
        </p:nvSpPr>
        <p:spPr>
          <a:xfrm>
            <a:off x="7570062" y="5605138"/>
            <a:ext cx="61427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time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99" name="Google Shape;399;p5"/>
          <p:cNvSpPr/>
          <p:nvPr/>
        </p:nvSpPr>
        <p:spPr>
          <a:xfrm>
            <a:off x="5575432" y="4884762"/>
            <a:ext cx="1975945" cy="604658"/>
          </a:xfrm>
          <a:custGeom>
            <a:avLst/>
            <a:gdLst/>
            <a:ahLst/>
            <a:cxnLst/>
            <a:rect l="l" t="t" r="r" b="b"/>
            <a:pathLst>
              <a:path w="1975945" h="604658" extrusionOk="0">
                <a:moveTo>
                  <a:pt x="0" y="444479"/>
                </a:moveTo>
                <a:cubicBezTo>
                  <a:pt x="103352" y="528562"/>
                  <a:pt x="206704" y="612645"/>
                  <a:pt x="294290" y="539073"/>
                </a:cubicBezTo>
                <a:cubicBezTo>
                  <a:pt x="381876" y="465501"/>
                  <a:pt x="434427" y="41583"/>
                  <a:pt x="525517" y="3045"/>
                </a:cubicBezTo>
                <a:cubicBezTo>
                  <a:pt x="616607" y="-35493"/>
                  <a:pt x="746235" y="304342"/>
                  <a:pt x="840828" y="307845"/>
                </a:cubicBezTo>
                <a:cubicBezTo>
                  <a:pt x="935421" y="311348"/>
                  <a:pt x="961697" y="-14472"/>
                  <a:pt x="1093076" y="24066"/>
                </a:cubicBezTo>
                <a:cubicBezTo>
                  <a:pt x="1224455" y="62604"/>
                  <a:pt x="1481958" y="446232"/>
                  <a:pt x="1629103" y="539073"/>
                </a:cubicBezTo>
                <a:cubicBezTo>
                  <a:pt x="1776248" y="631914"/>
                  <a:pt x="1876096" y="606514"/>
                  <a:pt x="1975945" y="581114"/>
                </a:cubicBezTo>
              </a:path>
            </a:pathLst>
          </a:custGeom>
          <a:noFill/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0" name="Google Shape;400;p5"/>
          <p:cNvSpPr txBox="1"/>
          <p:nvPr/>
        </p:nvSpPr>
        <p:spPr>
          <a:xfrm>
            <a:off x="2298832" y="4157338"/>
            <a:ext cx="948721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digital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01" name="Google Shape;401;p5"/>
          <p:cNvSpPr txBox="1"/>
          <p:nvPr/>
        </p:nvSpPr>
        <p:spPr>
          <a:xfrm>
            <a:off x="6089043" y="4157338"/>
            <a:ext cx="1018227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analog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02" name="Google Shape;402;p5"/>
          <p:cNvSpPr txBox="1"/>
          <p:nvPr/>
        </p:nvSpPr>
        <p:spPr>
          <a:xfrm rot="-5400000">
            <a:off x="536817" y="5002424"/>
            <a:ext cx="86869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voltage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03" name="Google Shape;403;p5"/>
          <p:cNvSpPr txBox="1"/>
          <p:nvPr/>
        </p:nvSpPr>
        <p:spPr>
          <a:xfrm rot="-5400000">
            <a:off x="4439447" y="5002425"/>
            <a:ext cx="86869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voltage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04" name="Google Shape;404;p5"/>
          <p:cNvSpPr/>
          <p:nvPr/>
        </p:nvSpPr>
        <p:spPr>
          <a:xfrm rot="-5400000">
            <a:off x="2671227" y="2747358"/>
            <a:ext cx="395581" cy="2406869"/>
          </a:xfrm>
          <a:prstGeom prst="rightBrace">
            <a:avLst>
              <a:gd name="adj1" fmla="val 26582"/>
              <a:gd name="adj2" fmla="val 48500"/>
            </a:avLst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5" name="Google Shape;405;p5"/>
          <p:cNvSpPr txBox="1"/>
          <p:nvPr/>
        </p:nvSpPr>
        <p:spPr>
          <a:xfrm>
            <a:off x="1396466" y="3291337"/>
            <a:ext cx="293484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Where computers live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06" name="Google Shape;406;p5"/>
          <p:cNvSpPr/>
          <p:nvPr/>
        </p:nvSpPr>
        <p:spPr>
          <a:xfrm rot="-5400000">
            <a:off x="6488466" y="2747358"/>
            <a:ext cx="395581" cy="2406869"/>
          </a:xfrm>
          <a:prstGeom prst="rightBrace">
            <a:avLst>
              <a:gd name="adj1" fmla="val 26582"/>
              <a:gd name="adj2" fmla="val 48500"/>
            </a:avLst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7" name="Google Shape;407;p5"/>
          <p:cNvSpPr txBox="1"/>
          <p:nvPr/>
        </p:nvSpPr>
        <p:spPr>
          <a:xfrm>
            <a:off x="5394721" y="3291337"/>
            <a:ext cx="2599751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Where humans live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239A6DA-BCE7-496E-9466-C95E193E35F3}"/>
              </a:ext>
            </a:extLst>
          </p:cNvPr>
          <p:cNvSpPr txBox="1"/>
          <p:nvPr/>
        </p:nvSpPr>
        <p:spPr>
          <a:xfrm>
            <a:off x="1821400" y="6258149"/>
            <a:ext cx="47323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How can we communicate between these worlds?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6"/>
          <p:cNvSpPr txBox="1">
            <a:spLocks noGrp="1"/>
          </p:cNvSpPr>
          <p:nvPr>
            <p:ph type="title"/>
          </p:nvPr>
        </p:nvSpPr>
        <p:spPr>
          <a:xfrm>
            <a:off x="457200" y="170134"/>
            <a:ext cx="8229600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400"/>
              <a:buFont typeface="Calibri"/>
              <a:buNone/>
            </a:pPr>
            <a:r>
              <a:rPr lang="en-US" dirty="0"/>
              <a:t>Analog-to-Digital Converter</a:t>
            </a:r>
            <a:br>
              <a:rPr lang="en-US" dirty="0"/>
            </a:br>
            <a:r>
              <a:rPr lang="en-US" dirty="0"/>
              <a:t>“ADC”</a:t>
            </a:r>
            <a:endParaRPr dirty="0"/>
          </a:p>
        </p:txBody>
      </p:sp>
      <p:sp>
        <p:nvSpPr>
          <p:cNvPr id="414" name="Google Shape;414;p6"/>
          <p:cNvSpPr txBox="1">
            <a:spLocks noGrp="1"/>
          </p:cNvSpPr>
          <p:nvPr>
            <p:ph type="body" idx="1"/>
          </p:nvPr>
        </p:nvSpPr>
        <p:spPr>
          <a:xfrm>
            <a:off x="180474" y="1179096"/>
            <a:ext cx="8746958" cy="4776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139700" algn="l" rtl="0">
              <a:spcBef>
                <a:spcPts val="0"/>
              </a:spcBef>
              <a:spcAft>
                <a:spcPts val="0"/>
              </a:spcAft>
              <a:buClr>
                <a:srgbClr val="4F6128"/>
              </a:buClr>
              <a:buSzPts val="3200"/>
              <a:buNone/>
            </a:pPr>
            <a:endParaRPr dirty="0"/>
          </a:p>
          <a:p>
            <a:pPr marL="342900" lvl="0" indent="-139700" algn="l" rtl="0">
              <a:spcBef>
                <a:spcPts val="640"/>
              </a:spcBef>
              <a:spcAft>
                <a:spcPts val="0"/>
              </a:spcAft>
              <a:buClr>
                <a:srgbClr val="4F6128"/>
              </a:buClr>
              <a:buSzPts val="3200"/>
              <a:buNone/>
            </a:pPr>
            <a:endParaRPr dirty="0"/>
          </a:p>
          <a:p>
            <a:pPr marL="342900" lvl="0" indent="-139700" algn="l" rtl="0">
              <a:spcBef>
                <a:spcPts val="640"/>
              </a:spcBef>
              <a:spcAft>
                <a:spcPts val="0"/>
              </a:spcAft>
              <a:buClr>
                <a:srgbClr val="4F6128"/>
              </a:buClr>
              <a:buSzPts val="3200"/>
              <a:buNone/>
            </a:pPr>
            <a:endParaRPr dirty="0"/>
          </a:p>
        </p:txBody>
      </p:sp>
      <p:pic>
        <p:nvPicPr>
          <p:cNvPr id="415" name="Google Shape;415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4593" y="1819953"/>
            <a:ext cx="3053692" cy="2210766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p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10831" y="1775711"/>
            <a:ext cx="2522292" cy="2118168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p6"/>
          <p:cNvSpPr txBox="1"/>
          <p:nvPr/>
        </p:nvSpPr>
        <p:spPr>
          <a:xfrm>
            <a:off x="180474" y="4847013"/>
            <a:ext cx="8944303" cy="11053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6128"/>
              </a:buClr>
              <a:buSzPts val="3200"/>
              <a:buFont typeface="Arial"/>
              <a:buChar char="•"/>
              <a:tabLst/>
              <a:defRPr/>
            </a:pP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4F6128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Analog voltage is measured at Arduino input pin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4F6128"/>
              </a:buClr>
              <a:buSzPts val="3200"/>
              <a:buFont typeface="Arial"/>
              <a:buChar char="•"/>
              <a:tabLst/>
              <a:defRPr/>
            </a:pP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4F6128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Converted to Digital value used in Arduino sketch</a:t>
            </a:r>
            <a:endParaRPr kumimoji="0" sz="3200" b="0" i="0" u="none" strike="noStrike" kern="0" cap="none" spc="0" normalizeH="0" baseline="0" noProof="0" dirty="0">
              <a:ln>
                <a:noFill/>
              </a:ln>
              <a:solidFill>
                <a:srgbClr val="4F6128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139700" algn="l" defTabSz="914400" rtl="0" eaLnBrk="1" fontAlgn="auto" latinLnBrk="0" hangingPunct="1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4F6128"/>
              </a:buClr>
              <a:buSzPts val="3200"/>
              <a:buFont typeface="Arial"/>
              <a:buNone/>
              <a:tabLst/>
              <a:defRPr/>
            </a:pPr>
            <a:endParaRPr kumimoji="0" sz="3200" b="0" i="0" u="none" strike="noStrike" kern="0" cap="none" spc="0" normalizeH="0" baseline="0" noProof="0" dirty="0">
              <a:ln>
                <a:noFill/>
              </a:ln>
              <a:solidFill>
                <a:srgbClr val="4F6128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8" name="Google Shape;418;p6"/>
          <p:cNvSpPr txBox="1"/>
          <p:nvPr/>
        </p:nvSpPr>
        <p:spPr>
          <a:xfrm>
            <a:off x="917838" y="3873613"/>
            <a:ext cx="1917725" cy="1031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2-bit ADC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2</a:t>
            </a:r>
            <a:r>
              <a:rPr kumimoji="0" lang="en-US" sz="2400" b="0" i="1" u="none" strike="noStrike" kern="0" cap="none" spc="0" normalizeH="0" baseline="3000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2</a:t>
            </a:r>
            <a:r>
              <a: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 = 4 values</a:t>
            </a:r>
            <a:endParaRPr kumimoji="0" lang="en-US" sz="1200" b="0" i="1" u="none" strike="noStrike" kern="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900" b="0" i="1" u="none" strike="noStrike" kern="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19" name="Google Shape;419;p6"/>
          <p:cNvSpPr txBox="1"/>
          <p:nvPr/>
        </p:nvSpPr>
        <p:spPr>
          <a:xfrm>
            <a:off x="5886344" y="3808182"/>
            <a:ext cx="2121397" cy="892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3-bit ADC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2</a:t>
            </a:r>
            <a:r>
              <a:rPr kumimoji="0" lang="en-US" sz="2400" b="0" i="1" u="none" strike="noStrike" kern="0" cap="none" spc="0" normalizeH="0" baseline="3000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3</a:t>
            </a:r>
            <a:r>
              <a: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 = 8 values</a:t>
            </a:r>
            <a:endParaRPr kumimoji="0" sz="1200" b="0" i="1" u="none" strike="noStrike" kern="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20" name="Google Shape;420;p6"/>
          <p:cNvSpPr txBox="1"/>
          <p:nvPr/>
        </p:nvSpPr>
        <p:spPr>
          <a:xfrm>
            <a:off x="3605909" y="3432214"/>
            <a:ext cx="8922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Zero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21" name="Google Shape;421;p6"/>
          <p:cNvSpPr txBox="1"/>
          <p:nvPr/>
        </p:nvSpPr>
        <p:spPr>
          <a:xfrm>
            <a:off x="3618285" y="2958772"/>
            <a:ext cx="704039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One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22" name="Google Shape;422;p6"/>
          <p:cNvSpPr txBox="1"/>
          <p:nvPr/>
        </p:nvSpPr>
        <p:spPr>
          <a:xfrm>
            <a:off x="3618285" y="2485329"/>
            <a:ext cx="87982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Ten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23" name="Google Shape;423;p6"/>
          <p:cNvSpPr txBox="1"/>
          <p:nvPr/>
        </p:nvSpPr>
        <p:spPr>
          <a:xfrm>
            <a:off x="3618285" y="2011886"/>
            <a:ext cx="1010533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Eleven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424" name="Google Shape;424;p6"/>
          <p:cNvGrpSpPr/>
          <p:nvPr/>
        </p:nvGrpSpPr>
        <p:grpSpPr>
          <a:xfrm>
            <a:off x="8136494" y="1746256"/>
            <a:ext cx="276038" cy="2088441"/>
            <a:chOff x="8136494" y="1746256"/>
            <a:chExt cx="276038" cy="2088441"/>
          </a:xfrm>
        </p:grpSpPr>
        <p:sp>
          <p:nvSpPr>
            <p:cNvPr id="425" name="Google Shape;425;p6"/>
            <p:cNvSpPr txBox="1"/>
            <p:nvPr/>
          </p:nvSpPr>
          <p:spPr>
            <a:xfrm>
              <a:off x="8136494" y="3526920"/>
              <a:ext cx="276038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26" name="Google Shape;426;p6"/>
            <p:cNvSpPr txBox="1"/>
            <p:nvPr/>
          </p:nvSpPr>
          <p:spPr>
            <a:xfrm>
              <a:off x="8136494" y="3272542"/>
              <a:ext cx="276038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27" name="Google Shape;427;p6"/>
            <p:cNvSpPr txBox="1"/>
            <p:nvPr/>
          </p:nvSpPr>
          <p:spPr>
            <a:xfrm>
              <a:off x="8136494" y="3018161"/>
              <a:ext cx="276038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28" name="Google Shape;428;p6"/>
            <p:cNvSpPr txBox="1"/>
            <p:nvPr/>
          </p:nvSpPr>
          <p:spPr>
            <a:xfrm>
              <a:off x="8136494" y="2763780"/>
              <a:ext cx="276038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29" name="Google Shape;429;p6"/>
            <p:cNvSpPr txBox="1"/>
            <p:nvPr/>
          </p:nvSpPr>
          <p:spPr>
            <a:xfrm>
              <a:off x="8136494" y="2509399"/>
              <a:ext cx="276038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rPr>
                <a:t>4</a:t>
              </a: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30" name="Google Shape;430;p6"/>
            <p:cNvSpPr txBox="1"/>
            <p:nvPr/>
          </p:nvSpPr>
          <p:spPr>
            <a:xfrm>
              <a:off x="8136494" y="2255018"/>
              <a:ext cx="276038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rPr>
                <a:t>5</a:t>
              </a: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31" name="Google Shape;431;p6"/>
            <p:cNvSpPr txBox="1"/>
            <p:nvPr/>
          </p:nvSpPr>
          <p:spPr>
            <a:xfrm>
              <a:off x="8136494" y="2000637"/>
              <a:ext cx="276038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rPr>
                <a:t>6</a:t>
              </a: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32" name="Google Shape;432;p6"/>
            <p:cNvSpPr txBox="1"/>
            <p:nvPr/>
          </p:nvSpPr>
          <p:spPr>
            <a:xfrm>
              <a:off x="8136494" y="1746256"/>
              <a:ext cx="276038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rPr>
                <a:t>7</a:t>
              </a: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433" name="Google Shape;433;p6"/>
          <p:cNvSpPr txBox="1"/>
          <p:nvPr/>
        </p:nvSpPr>
        <p:spPr>
          <a:xfrm>
            <a:off x="7230413" y="1454268"/>
            <a:ext cx="77732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binary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34" name="Google Shape;434;p6"/>
          <p:cNvSpPr txBox="1"/>
          <p:nvPr/>
        </p:nvSpPr>
        <p:spPr>
          <a:xfrm>
            <a:off x="7934718" y="1454268"/>
            <a:ext cx="92044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decimal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F19D056-2A2C-4439-BE16-5E9E834845B2}"/>
              </a:ext>
            </a:extLst>
          </p:cNvPr>
          <p:cNvSpPr txBox="1"/>
          <p:nvPr/>
        </p:nvSpPr>
        <p:spPr>
          <a:xfrm>
            <a:off x="457201" y="1293091"/>
            <a:ext cx="21012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Some arbitrary analog signal like speech</a:t>
            </a: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FAD8DDF7-6CCE-4100-9B0A-8ABA86B37A93}"/>
              </a:ext>
            </a:extLst>
          </p:cNvPr>
          <p:cNvSpPr/>
          <p:nvPr/>
        </p:nvSpPr>
        <p:spPr>
          <a:xfrm>
            <a:off x="1533236" y="1671782"/>
            <a:ext cx="1018002" cy="701963"/>
          </a:xfrm>
          <a:custGeom>
            <a:avLst/>
            <a:gdLst>
              <a:gd name="connsiteX0" fmla="*/ 729673 w 1018002"/>
              <a:gd name="connsiteY0" fmla="*/ 0 h 701963"/>
              <a:gd name="connsiteX1" fmla="*/ 979055 w 1018002"/>
              <a:gd name="connsiteY1" fmla="*/ 166254 h 701963"/>
              <a:gd name="connsiteX2" fmla="*/ 0 w 1018002"/>
              <a:gd name="connsiteY2" fmla="*/ 701963 h 701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18002" h="701963">
                <a:moveTo>
                  <a:pt x="729673" y="0"/>
                </a:moveTo>
                <a:cubicBezTo>
                  <a:pt x="915170" y="24630"/>
                  <a:pt x="1100667" y="49260"/>
                  <a:pt x="979055" y="166254"/>
                </a:cubicBezTo>
                <a:cubicBezTo>
                  <a:pt x="857443" y="283248"/>
                  <a:pt x="428721" y="492605"/>
                  <a:pt x="0" y="701963"/>
                </a:cubicBez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26" name="Google Shape;433;p6">
            <a:extLst>
              <a:ext uri="{FF2B5EF4-FFF2-40B4-BE49-F238E27FC236}">
                <a16:creationId xmlns:a16="http://schemas.microsoft.com/office/drawing/2014/main" id="{B9D82D3D-4AF4-492E-928A-6DA1DBE5CEFF}"/>
              </a:ext>
            </a:extLst>
          </p:cNvPr>
          <p:cNvSpPr txBox="1"/>
          <p:nvPr/>
        </p:nvSpPr>
        <p:spPr>
          <a:xfrm>
            <a:off x="3302454" y="1684701"/>
            <a:ext cx="77732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binary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F61C94-38D0-4350-8912-42E11451DC9D}"/>
              </a:ext>
            </a:extLst>
          </p:cNvPr>
          <p:cNvSpPr txBox="1"/>
          <p:nvPr/>
        </p:nvSpPr>
        <p:spPr>
          <a:xfrm>
            <a:off x="286327" y="6292936"/>
            <a:ext cx="71545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Quiz question: would you rather have 100 (binary) doughnuts or 6 (decimal) doughnuts?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0122"/>
            <a:ext cx="8229600" cy="753442"/>
          </a:xfrm>
        </p:spPr>
        <p:txBody>
          <a:bodyPr/>
          <a:lstStyle/>
          <a:p>
            <a:r>
              <a:rPr lang="en-US" b="1" dirty="0"/>
              <a:t>Analog Inputs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23563"/>
            <a:ext cx="8229600" cy="3779065"/>
          </a:xfrm>
        </p:spPr>
        <p:txBody>
          <a:bodyPr/>
          <a:lstStyle/>
          <a:p>
            <a:r>
              <a:rPr lang="en-US" sz="2800" dirty="0"/>
              <a:t>Arduino Uno has six ADC input pins</a:t>
            </a:r>
          </a:p>
          <a:p>
            <a:pPr lvl="1"/>
            <a:r>
              <a:rPr lang="en-US" sz="2400" dirty="0"/>
              <a:t>A0, A1, A2, A3, A4, and A5</a:t>
            </a:r>
          </a:p>
          <a:p>
            <a:pPr lvl="1"/>
            <a:r>
              <a:rPr lang="en-US" sz="2400" dirty="0"/>
              <a:t>These can also be used as digital input/outputs</a:t>
            </a:r>
          </a:p>
          <a:p>
            <a:r>
              <a:rPr lang="en-US" sz="2800" dirty="0"/>
              <a:t>Input voltages between 0 and 5 volts</a:t>
            </a:r>
          </a:p>
          <a:p>
            <a:r>
              <a:rPr lang="en-US" sz="2800" dirty="0"/>
              <a:t>ADC value is 10 bit integer </a:t>
            </a:r>
          </a:p>
          <a:p>
            <a:pPr lvl="1"/>
            <a:r>
              <a:rPr lang="en-US" sz="2400" dirty="0"/>
              <a:t>There are 2</a:t>
            </a:r>
            <a:r>
              <a:rPr lang="en-US" sz="2400" baseline="30000" dirty="0"/>
              <a:t>10</a:t>
            </a:r>
            <a:r>
              <a:rPr lang="en-US" sz="2400" dirty="0"/>
              <a:t> = 1024 possible integer values</a:t>
            </a:r>
          </a:p>
          <a:p>
            <a:pPr lvl="1"/>
            <a:r>
              <a:rPr lang="en-US" sz="2400" dirty="0"/>
              <a:t>Values range from 0 to 1023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82" t="59759"/>
          <a:stretch/>
        </p:blipFill>
        <p:spPr bwMode="auto">
          <a:xfrm>
            <a:off x="1107093" y="4635255"/>
            <a:ext cx="5337899" cy="2023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Oval 6"/>
          <p:cNvSpPr/>
          <p:nvPr/>
        </p:nvSpPr>
        <p:spPr>
          <a:xfrm>
            <a:off x="4328235" y="5775123"/>
            <a:ext cx="1982056" cy="62931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829242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8"/>
          <p:cNvSpPr txBox="1">
            <a:spLocks noGrp="1"/>
          </p:cNvSpPr>
          <p:nvPr>
            <p:ph type="title"/>
          </p:nvPr>
        </p:nvSpPr>
        <p:spPr>
          <a:xfrm>
            <a:off x="457200" y="142290"/>
            <a:ext cx="8229600" cy="789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400"/>
              <a:buFont typeface="Calibri"/>
              <a:buNone/>
            </a:pPr>
            <a:r>
              <a:rPr lang="en-US"/>
              <a:t>Potentiometer (“Pot”)</a:t>
            </a:r>
            <a:endParaRPr/>
          </a:p>
        </p:txBody>
      </p:sp>
      <p:sp>
        <p:nvSpPr>
          <p:cNvPr id="448" name="Google Shape;448;p8"/>
          <p:cNvSpPr txBox="1">
            <a:spLocks noGrp="1"/>
          </p:cNvSpPr>
          <p:nvPr>
            <p:ph type="body" idx="1"/>
          </p:nvPr>
        </p:nvSpPr>
        <p:spPr>
          <a:xfrm>
            <a:off x="180474" y="1179096"/>
            <a:ext cx="8746958" cy="29261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200"/>
              <a:buNone/>
            </a:pPr>
            <a:r>
              <a:rPr lang="en-US" sz="2800" dirty="0">
                <a:solidFill>
                  <a:srgbClr val="0070C0"/>
                </a:solidFill>
              </a:rPr>
              <a:t>We’ll use it to generate an analog signal</a:t>
            </a:r>
            <a:endParaRPr sz="2800" dirty="0"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rgbClr val="4F6128"/>
              </a:buClr>
              <a:buSzPts val="3200"/>
              <a:buChar char="•"/>
            </a:pPr>
            <a:r>
              <a:rPr lang="en-US" sz="2800" dirty="0"/>
              <a:t>A water spigot varies the water </a:t>
            </a:r>
            <a:r>
              <a:rPr lang="en-US" sz="2800" u="sng" dirty="0"/>
              <a:t>pressure</a:t>
            </a:r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rgbClr val="4F6128"/>
              </a:buClr>
              <a:buSzPts val="3200"/>
              <a:buChar char="•"/>
            </a:pPr>
            <a:r>
              <a:rPr lang="en-US" sz="2800" dirty="0"/>
              <a:t>A pot varies the </a:t>
            </a:r>
            <a:r>
              <a:rPr lang="en-US" sz="2800" u="sng" dirty="0"/>
              <a:t>voltage</a:t>
            </a:r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rgbClr val="4F6128"/>
              </a:buClr>
              <a:buSzPts val="3200"/>
              <a:buChar char="•"/>
            </a:pPr>
            <a:r>
              <a:rPr lang="en-US" sz="2800" dirty="0"/>
              <a:t>Turn the knob and change the resistance to flow</a:t>
            </a:r>
          </a:p>
          <a:p>
            <a:pPr marL="1714500" lvl="3" indent="-342900">
              <a:spcBef>
                <a:spcPts val="640"/>
              </a:spcBef>
              <a:buClr>
                <a:srgbClr val="4F6128"/>
              </a:buClr>
              <a:buSzPts val="3200"/>
            </a:pPr>
            <a:endParaRPr lang="en-US" sz="200" dirty="0"/>
          </a:p>
          <a:p>
            <a:pPr marL="342900" lvl="0" indent="-342900" algn="l" rtl="0">
              <a:spcBef>
                <a:spcPts val="880"/>
              </a:spcBef>
              <a:spcAft>
                <a:spcPts val="0"/>
              </a:spcAft>
              <a:buClr>
                <a:srgbClr val="4F6128"/>
              </a:buClr>
              <a:buSzPts val="4400"/>
              <a:buChar char="•"/>
            </a:pPr>
            <a:r>
              <a:rPr lang="en-US" sz="4000" dirty="0"/>
              <a:t>Find yours in your kit…</a:t>
            </a:r>
            <a:endParaRPr sz="2800" dirty="0"/>
          </a:p>
        </p:txBody>
      </p:sp>
      <p:pic>
        <p:nvPicPr>
          <p:cNvPr id="449" name="Google Shape;449;p8"/>
          <p:cNvPicPr preferRelativeResize="0"/>
          <p:nvPr/>
        </p:nvPicPr>
        <p:blipFill rotWithShape="1">
          <a:blip r:embed="rId3">
            <a:alphaModFix/>
          </a:blip>
          <a:srcRect t="5060" r="8011"/>
          <a:stretch/>
        </p:blipFill>
        <p:spPr>
          <a:xfrm>
            <a:off x="1143192" y="4023102"/>
            <a:ext cx="992147" cy="131325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0" name="Google Shape;450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992728" y="2401461"/>
            <a:ext cx="840707" cy="903714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8"/>
          <p:cNvSpPr txBox="1"/>
          <p:nvPr/>
        </p:nvSpPr>
        <p:spPr>
          <a:xfrm>
            <a:off x="5892189" y="4266870"/>
            <a:ext cx="2520893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Came in the big bag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52" name="Google Shape;452;p8"/>
          <p:cNvSpPr txBox="1"/>
          <p:nvPr/>
        </p:nvSpPr>
        <p:spPr>
          <a:xfrm>
            <a:off x="2210024" y="4242637"/>
            <a:ext cx="1937890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Comes in the kit as two pieces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474524F-5468-41D0-B554-26528EED343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774656" y="1405191"/>
            <a:ext cx="1058779" cy="872904"/>
          </a:xfrm>
          <a:prstGeom prst="rect">
            <a:avLst/>
          </a:prstGeom>
        </p:spPr>
      </p:pic>
      <p:pic>
        <p:nvPicPr>
          <p:cNvPr id="9" name="Google Shape;450;p8">
            <a:extLst>
              <a:ext uri="{FF2B5EF4-FFF2-40B4-BE49-F238E27FC236}">
                <a16:creationId xmlns:a16="http://schemas.microsoft.com/office/drawing/2014/main" id="{E5271807-E228-478C-A6DA-191CA4E156AA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23812" y="4036286"/>
            <a:ext cx="1099597" cy="131325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FD21126-3CC2-434D-9FAF-594952963B7E}"/>
              </a:ext>
            </a:extLst>
          </p:cNvPr>
          <p:cNvSpPr txBox="1"/>
          <p:nvPr/>
        </p:nvSpPr>
        <p:spPr>
          <a:xfrm>
            <a:off x="886017" y="5357943"/>
            <a:ext cx="18966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Not the best quality…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3090555-60B9-4F2E-977D-A381BB37B46C}"/>
              </a:ext>
            </a:extLst>
          </p:cNvPr>
          <p:cNvSpPr txBox="1"/>
          <p:nvPr/>
        </p:nvSpPr>
        <p:spPr>
          <a:xfrm>
            <a:off x="4457892" y="5357943"/>
            <a:ext cx="13676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These are nice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elated image">
            <a:extLst>
              <a:ext uri="{FF2B5EF4-FFF2-40B4-BE49-F238E27FC236}">
                <a16:creationId xmlns:a16="http://schemas.microsoft.com/office/drawing/2014/main" id="{FAA74AEA-22D9-4549-9C9A-EE403A51C6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572" y="749577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B4F342B-3CBD-4CBE-AC8F-18972D9C2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Push Button Switch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7B1E6C-0BFA-4A09-BA39-CBA153D888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6571" y="4768702"/>
            <a:ext cx="8837425" cy="1142998"/>
          </a:xfrm>
        </p:spPr>
        <p:txBody>
          <a:bodyPr/>
          <a:lstStyle/>
          <a:p>
            <a:r>
              <a:rPr lang="en-US" dirty="0"/>
              <a:t>Pushing button connects left 2 pins to right 2 pins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02AB66-7BC2-49CF-82CA-A8286F94C8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1649" y="2121177"/>
            <a:ext cx="1474602" cy="1906556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B691798A-0AC8-48B8-8B3A-3542448D702B}"/>
              </a:ext>
            </a:extLst>
          </p:cNvPr>
          <p:cNvGrpSpPr/>
          <p:nvPr/>
        </p:nvGrpSpPr>
        <p:grpSpPr>
          <a:xfrm>
            <a:off x="6943060" y="2371060"/>
            <a:ext cx="1020726" cy="1371600"/>
            <a:chOff x="6943060" y="2371060"/>
            <a:chExt cx="1020726" cy="1371600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A630A830-03DE-41D0-9877-4FABE157AD86}"/>
                </a:ext>
              </a:extLst>
            </p:cNvPr>
            <p:cNvSpPr/>
            <p:nvPr/>
          </p:nvSpPr>
          <p:spPr>
            <a:xfrm>
              <a:off x="6943060" y="2371060"/>
              <a:ext cx="0" cy="1371600"/>
            </a:xfrm>
            <a:custGeom>
              <a:avLst/>
              <a:gdLst>
                <a:gd name="connsiteX0" fmla="*/ 0 w 0"/>
                <a:gd name="connsiteY0" fmla="*/ 0 h 1371600"/>
                <a:gd name="connsiteX1" fmla="*/ 0 w 0"/>
                <a:gd name="connsiteY1" fmla="*/ 1371600 h 137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1371600">
                  <a:moveTo>
                    <a:pt x="0" y="0"/>
                  </a:moveTo>
                  <a:lnTo>
                    <a:pt x="0" y="1371600"/>
                  </a:lnTo>
                </a:path>
              </a:pathLst>
            </a:custGeom>
            <a:noFill/>
            <a:ln w="57150">
              <a:solidFill>
                <a:srgbClr val="FF000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94E1CE70-1B0F-4C46-9C4D-F185BD17E208}"/>
                </a:ext>
              </a:extLst>
            </p:cNvPr>
            <p:cNvSpPr/>
            <p:nvPr/>
          </p:nvSpPr>
          <p:spPr>
            <a:xfrm>
              <a:off x="7953153" y="2371060"/>
              <a:ext cx="0" cy="1371600"/>
            </a:xfrm>
            <a:custGeom>
              <a:avLst/>
              <a:gdLst>
                <a:gd name="connsiteX0" fmla="*/ 0 w 0"/>
                <a:gd name="connsiteY0" fmla="*/ 0 h 1371600"/>
                <a:gd name="connsiteX1" fmla="*/ 0 w 0"/>
                <a:gd name="connsiteY1" fmla="*/ 1371600 h 137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1371600">
                  <a:moveTo>
                    <a:pt x="0" y="0"/>
                  </a:moveTo>
                  <a:lnTo>
                    <a:pt x="0" y="1371600"/>
                  </a:lnTo>
                </a:path>
              </a:pathLst>
            </a:custGeom>
            <a:noFill/>
            <a:ln w="57150">
              <a:solidFill>
                <a:srgbClr val="FF000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7A2158E7-ABB2-4232-900E-DF2FFB17616F}"/>
                </a:ext>
              </a:extLst>
            </p:cNvPr>
            <p:cNvSpPr/>
            <p:nvPr/>
          </p:nvSpPr>
          <p:spPr>
            <a:xfrm>
              <a:off x="6943060" y="2796363"/>
              <a:ext cx="616689" cy="265814"/>
            </a:xfrm>
            <a:custGeom>
              <a:avLst/>
              <a:gdLst>
                <a:gd name="connsiteX0" fmla="*/ 0 w 616689"/>
                <a:gd name="connsiteY0" fmla="*/ 265814 h 265814"/>
                <a:gd name="connsiteX1" fmla="*/ 350875 w 616689"/>
                <a:gd name="connsiteY1" fmla="*/ 265814 h 265814"/>
                <a:gd name="connsiteX2" fmla="*/ 616689 w 616689"/>
                <a:gd name="connsiteY2" fmla="*/ 0 h 265814"/>
                <a:gd name="connsiteX3" fmla="*/ 595424 w 616689"/>
                <a:gd name="connsiteY3" fmla="*/ 21265 h 265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6689" h="265814">
                  <a:moveTo>
                    <a:pt x="0" y="265814"/>
                  </a:moveTo>
                  <a:lnTo>
                    <a:pt x="350875" y="265814"/>
                  </a:lnTo>
                  <a:lnTo>
                    <a:pt x="616689" y="0"/>
                  </a:lnTo>
                  <a:lnTo>
                    <a:pt x="595424" y="21265"/>
                  </a:lnTo>
                </a:path>
              </a:pathLst>
            </a:custGeom>
            <a:noFill/>
            <a:ln w="381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85CDF526-CFD8-4E72-A27F-48554386A4A5}"/>
                </a:ext>
              </a:extLst>
            </p:cNvPr>
            <p:cNvSpPr/>
            <p:nvPr/>
          </p:nvSpPr>
          <p:spPr>
            <a:xfrm>
              <a:off x="7570381" y="3062177"/>
              <a:ext cx="393405" cy="0"/>
            </a:xfrm>
            <a:custGeom>
              <a:avLst/>
              <a:gdLst>
                <a:gd name="connsiteX0" fmla="*/ 0 w 393405"/>
                <a:gd name="connsiteY0" fmla="*/ 0 h 0"/>
                <a:gd name="connsiteX1" fmla="*/ 393405 w 393405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93405">
                  <a:moveTo>
                    <a:pt x="0" y="0"/>
                  </a:moveTo>
                  <a:lnTo>
                    <a:pt x="393405" y="0"/>
                  </a:lnTo>
                </a:path>
              </a:pathLst>
            </a:custGeom>
            <a:noFill/>
            <a:ln w="381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2082196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itle 1">
            <a:extLst>
              <a:ext uri="{FF2B5EF4-FFF2-40B4-BE49-F238E27FC236}">
                <a16:creationId xmlns:a16="http://schemas.microsoft.com/office/drawing/2014/main" id="{E1BFE794-9742-4E15-B6BA-853B22C8A802}"/>
              </a:ext>
            </a:extLst>
          </p:cNvPr>
          <p:cNvSpPr txBox="1">
            <a:spLocks/>
          </p:cNvSpPr>
          <p:nvPr/>
        </p:nvSpPr>
        <p:spPr>
          <a:xfrm>
            <a:off x="1650683" y="146061"/>
            <a:ext cx="4375809" cy="10287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3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j-ea"/>
                <a:cs typeface="+mj-cs"/>
              </a:rPr>
              <a:t>Potentiometer or “pot”</a:t>
            </a:r>
            <a:endParaRPr kumimoji="0" lang="en-US" sz="3000" b="0" i="1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/>
              <a:ea typeface="+mj-ea"/>
              <a:cs typeface="+mj-cs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A77502B1-64EA-471E-A672-F9D7C9D9BB1A}"/>
              </a:ext>
            </a:extLst>
          </p:cNvPr>
          <p:cNvSpPr txBox="1"/>
          <p:nvPr/>
        </p:nvSpPr>
        <p:spPr>
          <a:xfrm>
            <a:off x="3351772" y="2647166"/>
            <a:ext cx="2244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Wiper voltage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E7768E10-9A0E-4960-9FCA-E7715307AAA5}"/>
              </a:ext>
            </a:extLst>
          </p:cNvPr>
          <p:cNvSpPr txBox="1"/>
          <p:nvPr/>
        </p:nvSpPr>
        <p:spPr>
          <a:xfrm>
            <a:off x="238382" y="1895211"/>
            <a:ext cx="10436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Resistive material</a:t>
            </a:r>
          </a:p>
        </p:txBody>
      </p:sp>
      <p:pic>
        <p:nvPicPr>
          <p:cNvPr id="104" name="Picture 4">
            <a:extLst>
              <a:ext uri="{FF2B5EF4-FFF2-40B4-BE49-F238E27FC236}">
                <a16:creationId xmlns:a16="http://schemas.microsoft.com/office/drawing/2014/main" id="{8471BD33-D813-4496-88A6-D9352BEDD5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8901" y="1321394"/>
            <a:ext cx="1078544" cy="1249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5" name="TextBox 104">
            <a:extLst>
              <a:ext uri="{FF2B5EF4-FFF2-40B4-BE49-F238E27FC236}">
                <a16:creationId xmlns:a16="http://schemas.microsoft.com/office/drawing/2014/main" id="{65A00E3B-98DC-4AC4-A330-004175F83099}"/>
              </a:ext>
            </a:extLst>
          </p:cNvPr>
          <p:cNvSpPr txBox="1"/>
          <p:nvPr/>
        </p:nvSpPr>
        <p:spPr>
          <a:xfrm>
            <a:off x="7634754" y="2612318"/>
            <a:ext cx="1463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Wiper Output</a:t>
            </a:r>
          </a:p>
        </p:txBody>
      </p:sp>
      <p:sp>
        <p:nvSpPr>
          <p:cNvPr id="106" name="Freeform 13">
            <a:extLst>
              <a:ext uri="{FF2B5EF4-FFF2-40B4-BE49-F238E27FC236}">
                <a16:creationId xmlns:a16="http://schemas.microsoft.com/office/drawing/2014/main" id="{83F8B477-2101-4358-B240-7175BDF36B7D}"/>
              </a:ext>
            </a:extLst>
          </p:cNvPr>
          <p:cNvSpPr/>
          <p:nvPr/>
        </p:nvSpPr>
        <p:spPr>
          <a:xfrm flipV="1">
            <a:off x="7589856" y="2397697"/>
            <a:ext cx="514350" cy="230094"/>
          </a:xfrm>
          <a:custGeom>
            <a:avLst/>
            <a:gdLst>
              <a:gd name="connsiteX0" fmla="*/ 265814 w 265814"/>
              <a:gd name="connsiteY0" fmla="*/ 0 h 850605"/>
              <a:gd name="connsiteX1" fmla="*/ 0 w 265814"/>
              <a:gd name="connsiteY1" fmla="*/ 850605 h 850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65814" h="850605">
                <a:moveTo>
                  <a:pt x="265814" y="0"/>
                </a:moveTo>
                <a:lnTo>
                  <a:pt x="0" y="850605"/>
                </a:ln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8" name="Freeform: Shape 107">
            <a:extLst>
              <a:ext uri="{FF2B5EF4-FFF2-40B4-BE49-F238E27FC236}">
                <a16:creationId xmlns:a16="http://schemas.microsoft.com/office/drawing/2014/main" id="{1772CB0C-AEAF-4330-869B-5BE5B51AB570}"/>
              </a:ext>
            </a:extLst>
          </p:cNvPr>
          <p:cNvSpPr/>
          <p:nvPr/>
        </p:nvSpPr>
        <p:spPr>
          <a:xfrm>
            <a:off x="8302876" y="1165895"/>
            <a:ext cx="367296" cy="1436773"/>
          </a:xfrm>
          <a:custGeom>
            <a:avLst/>
            <a:gdLst>
              <a:gd name="connsiteX0" fmla="*/ 0 w 734302"/>
              <a:gd name="connsiteY0" fmla="*/ 2100143 h 2100143"/>
              <a:gd name="connsiteX1" fmla="*/ 731520 w 734302"/>
              <a:gd name="connsiteY1" fmla="*/ 200223 h 2100143"/>
              <a:gd name="connsiteX2" fmla="*/ 203200 w 734302"/>
              <a:gd name="connsiteY2" fmla="*/ 149423 h 2100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34302" h="2100143">
                <a:moveTo>
                  <a:pt x="0" y="2100143"/>
                </a:moveTo>
                <a:cubicBezTo>
                  <a:pt x="348826" y="1312743"/>
                  <a:pt x="697653" y="525343"/>
                  <a:pt x="731520" y="200223"/>
                </a:cubicBezTo>
                <a:cubicBezTo>
                  <a:pt x="765387" y="-124897"/>
                  <a:pt x="484293" y="12263"/>
                  <a:pt x="203200" y="149423"/>
                </a:cubicBezTo>
              </a:path>
            </a:pathLst>
          </a:custGeom>
          <a:noFill/>
          <a:ln w="19050">
            <a:solidFill>
              <a:srgbClr val="FF0000"/>
            </a:solidFill>
            <a:headEnd type="none" w="med" len="med"/>
            <a:tailEnd type="arrow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BEB0131-9945-44F0-93F9-7E484579BE19}"/>
              </a:ext>
            </a:extLst>
          </p:cNvPr>
          <p:cNvGrpSpPr/>
          <p:nvPr/>
        </p:nvGrpSpPr>
        <p:grpSpPr>
          <a:xfrm>
            <a:off x="7409167" y="609559"/>
            <a:ext cx="893709" cy="1146202"/>
            <a:chOff x="7255040" y="1024232"/>
            <a:chExt cx="893709" cy="1146202"/>
          </a:xfrm>
        </p:grpSpPr>
        <p:pic>
          <p:nvPicPr>
            <p:cNvPr id="107" name="Picture 106">
              <a:extLst>
                <a:ext uri="{FF2B5EF4-FFF2-40B4-BE49-F238E27FC236}">
                  <a16:creationId xmlns:a16="http://schemas.microsoft.com/office/drawing/2014/main" id="{233431B5-18E8-48E2-A52B-25288F4B83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5060" r="8012"/>
            <a:stretch/>
          </p:blipFill>
          <p:spPr>
            <a:xfrm>
              <a:off x="7255040" y="1024232"/>
              <a:ext cx="893709" cy="1146202"/>
            </a:xfrm>
            <a:prstGeom prst="rect">
              <a:avLst/>
            </a:prstGeom>
          </p:spPr>
        </p:pic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20A446F4-2815-4984-A032-45C48C5E3915}"/>
                </a:ext>
              </a:extLst>
            </p:cNvPr>
            <p:cNvSpPr/>
            <p:nvPr/>
          </p:nvSpPr>
          <p:spPr>
            <a:xfrm>
              <a:off x="8033898" y="1607640"/>
              <a:ext cx="114300" cy="388620"/>
            </a:xfrm>
            <a:custGeom>
              <a:avLst/>
              <a:gdLst>
                <a:gd name="connsiteX0" fmla="*/ 0 w 152400"/>
                <a:gd name="connsiteY0" fmla="*/ 0 h 518160"/>
                <a:gd name="connsiteX1" fmla="*/ 152400 w 152400"/>
                <a:gd name="connsiteY1" fmla="*/ 121920 h 518160"/>
                <a:gd name="connsiteX2" fmla="*/ 91440 w 152400"/>
                <a:gd name="connsiteY2" fmla="*/ 518160 h 518160"/>
                <a:gd name="connsiteX3" fmla="*/ 0 w 152400"/>
                <a:gd name="connsiteY3" fmla="*/ 0 h 518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00" h="518160">
                  <a:moveTo>
                    <a:pt x="0" y="0"/>
                  </a:moveTo>
                  <a:lnTo>
                    <a:pt x="152400" y="121920"/>
                  </a:lnTo>
                  <a:lnTo>
                    <a:pt x="91440" y="5181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3175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12" name="TextBox 111">
            <a:extLst>
              <a:ext uri="{FF2B5EF4-FFF2-40B4-BE49-F238E27FC236}">
                <a16:creationId xmlns:a16="http://schemas.microsoft.com/office/drawing/2014/main" id="{15D4FBF9-AE84-4BDD-9539-623D40642B45}"/>
              </a:ext>
            </a:extLst>
          </p:cNvPr>
          <p:cNvSpPr txBox="1"/>
          <p:nvPr/>
        </p:nvSpPr>
        <p:spPr>
          <a:xfrm>
            <a:off x="4807784" y="1257367"/>
            <a:ext cx="148482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srgbClr val="1F497D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Knob turns the  Wiper</a:t>
            </a:r>
          </a:p>
        </p:txBody>
      </p:sp>
      <p:sp>
        <p:nvSpPr>
          <p:cNvPr id="113" name="Arrow: Right 112">
            <a:extLst>
              <a:ext uri="{FF2B5EF4-FFF2-40B4-BE49-F238E27FC236}">
                <a16:creationId xmlns:a16="http://schemas.microsoft.com/office/drawing/2014/main" id="{1E5A4439-94B9-4AC7-8752-C2379FCC7198}"/>
              </a:ext>
            </a:extLst>
          </p:cNvPr>
          <p:cNvSpPr/>
          <p:nvPr/>
        </p:nvSpPr>
        <p:spPr>
          <a:xfrm>
            <a:off x="6290009" y="1488124"/>
            <a:ext cx="511444" cy="26763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1" name="Content Placeholder 120">
            <a:extLst>
              <a:ext uri="{FF2B5EF4-FFF2-40B4-BE49-F238E27FC236}">
                <a16:creationId xmlns:a16="http://schemas.microsoft.com/office/drawing/2014/main" id="{7764C530-4780-4975-A576-2946F9528B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643621"/>
            <a:ext cx="8229600" cy="1558940"/>
          </a:xfrm>
        </p:spPr>
        <p:txBody>
          <a:bodyPr/>
          <a:lstStyle/>
          <a:p>
            <a:r>
              <a:rPr lang="en-US" dirty="0"/>
              <a:t>Wiper voltage depends on position of knob</a:t>
            </a:r>
          </a:p>
          <a:p>
            <a:pPr lvl="1"/>
            <a:r>
              <a:rPr lang="en-US" dirty="0"/>
              <a:t>Voltage decreases as current flows through resistive material</a:t>
            </a:r>
          </a:p>
          <a:p>
            <a:pPr lvl="1"/>
            <a:r>
              <a:rPr lang="en-US" dirty="0"/>
              <a:t>Therefore, wiper voltage controlled by knob rotation</a:t>
            </a:r>
          </a:p>
          <a:p>
            <a:r>
              <a:rPr lang="en-US" dirty="0"/>
              <a:t>Example: volume control in audio equipment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841124" y="905822"/>
            <a:ext cx="2850106" cy="2470801"/>
            <a:chOff x="2200910" y="1000520"/>
            <a:chExt cx="2720729" cy="2358642"/>
          </a:xfrm>
        </p:grpSpPr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F61AABF7-3863-4CA8-957D-1BB14CBA102E}"/>
                </a:ext>
              </a:extLst>
            </p:cNvPr>
            <p:cNvGrpSpPr/>
            <p:nvPr/>
          </p:nvGrpSpPr>
          <p:grpSpPr>
            <a:xfrm>
              <a:off x="3217741" y="1951368"/>
              <a:ext cx="1044219" cy="1099695"/>
              <a:chOff x="7258050" y="1925053"/>
              <a:chExt cx="2286000" cy="2286000"/>
            </a:xfrm>
          </p:grpSpPr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EF9E1C96-DA7C-489D-89AD-85EDBD3CF1B4}"/>
                  </a:ext>
                </a:extLst>
              </p:cNvPr>
              <p:cNvSpPr/>
              <p:nvPr/>
            </p:nvSpPr>
            <p:spPr>
              <a:xfrm>
                <a:off x="7258050" y="1925053"/>
                <a:ext cx="2286000" cy="228600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68981609-7F53-4388-ADF9-7819F1C0DD9F}"/>
                  </a:ext>
                </a:extLst>
              </p:cNvPr>
              <p:cNvSpPr/>
              <p:nvPr/>
            </p:nvSpPr>
            <p:spPr>
              <a:xfrm>
                <a:off x="7432508" y="2099511"/>
                <a:ext cx="1937084" cy="1937084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FCE33A23-1E11-418A-B059-E6F4D106A2A2}"/>
                  </a:ext>
                </a:extLst>
              </p:cNvPr>
              <p:cNvSpPr/>
              <p:nvPr/>
            </p:nvSpPr>
            <p:spPr>
              <a:xfrm>
                <a:off x="7578893" y="2245896"/>
                <a:ext cx="1644315" cy="1644315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01" name="Isosceles Triangle 100">
                <a:extLst>
                  <a:ext uri="{FF2B5EF4-FFF2-40B4-BE49-F238E27FC236}">
                    <a16:creationId xmlns:a16="http://schemas.microsoft.com/office/drawing/2014/main" id="{87DCA114-634C-4FF8-A4AB-9C78920A1069}"/>
                  </a:ext>
                </a:extLst>
              </p:cNvPr>
              <p:cNvSpPr/>
              <p:nvPr/>
            </p:nvSpPr>
            <p:spPr>
              <a:xfrm rot="16200000">
                <a:off x="8385008" y="2480010"/>
                <a:ext cx="841209" cy="1176087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82" name="Isosceles Triangle 81">
              <a:extLst>
                <a:ext uri="{FF2B5EF4-FFF2-40B4-BE49-F238E27FC236}">
                  <a16:creationId xmlns:a16="http://schemas.microsoft.com/office/drawing/2014/main" id="{C3044102-F77E-45D6-B001-0FBCC273BE2F}"/>
                </a:ext>
              </a:extLst>
            </p:cNvPr>
            <p:cNvSpPr/>
            <p:nvPr/>
          </p:nvSpPr>
          <p:spPr>
            <a:xfrm rot="20375739">
              <a:off x="3652456" y="1963156"/>
              <a:ext cx="126405" cy="597840"/>
            </a:xfrm>
            <a:prstGeom prst="triangl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15BDCD28-3F55-4B5F-BD68-D123DE0C747D}"/>
                </a:ext>
              </a:extLst>
            </p:cNvPr>
            <p:cNvSpPr/>
            <p:nvPr/>
          </p:nvSpPr>
          <p:spPr>
            <a:xfrm>
              <a:off x="3744990" y="2440443"/>
              <a:ext cx="115414" cy="121545"/>
            </a:xfrm>
            <a:prstGeom prst="ellipse">
              <a:avLst/>
            </a:prstGeom>
            <a:solidFill>
              <a:schemeClr val="tx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DDAD7E83-4F44-4BCD-8FC2-7A74AC17E3C8}"/>
                </a:ext>
              </a:extLst>
            </p:cNvPr>
            <p:cNvSpPr/>
            <p:nvPr/>
          </p:nvSpPr>
          <p:spPr>
            <a:xfrm>
              <a:off x="4054276" y="2257858"/>
              <a:ext cx="115414" cy="121545"/>
            </a:xfrm>
            <a:prstGeom prst="ellipse">
              <a:avLst/>
            </a:prstGeom>
            <a:solidFill>
              <a:schemeClr val="tx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1B0187ED-E790-4D53-A4A2-C87ACFC89CCE}"/>
                </a:ext>
              </a:extLst>
            </p:cNvPr>
            <p:cNvSpPr/>
            <p:nvPr/>
          </p:nvSpPr>
          <p:spPr>
            <a:xfrm>
              <a:off x="4054276" y="2605128"/>
              <a:ext cx="115414" cy="121545"/>
            </a:xfrm>
            <a:prstGeom prst="ellipse">
              <a:avLst/>
            </a:prstGeom>
            <a:solidFill>
              <a:schemeClr val="tx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B8180DB4-8B39-470A-A0C8-27B11DAF21E0}"/>
                </a:ext>
              </a:extLst>
            </p:cNvPr>
            <p:cNvSpPr/>
            <p:nvPr/>
          </p:nvSpPr>
          <p:spPr>
            <a:xfrm>
              <a:off x="3809318" y="2501216"/>
              <a:ext cx="907661" cy="0"/>
            </a:xfrm>
            <a:custGeom>
              <a:avLst/>
              <a:gdLst>
                <a:gd name="connsiteX0" fmla="*/ 0 w 2298032"/>
                <a:gd name="connsiteY0" fmla="*/ 0 h 0"/>
                <a:gd name="connsiteX1" fmla="*/ 2298032 w 2298032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98032">
                  <a:moveTo>
                    <a:pt x="0" y="0"/>
                  </a:moveTo>
                  <a:lnTo>
                    <a:pt x="2298032" y="0"/>
                  </a:ln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41C456C9-B150-4E60-BA99-CC5C0021DD7F}"/>
                </a:ext>
              </a:extLst>
            </p:cNvPr>
            <p:cNvSpPr/>
            <p:nvPr/>
          </p:nvSpPr>
          <p:spPr>
            <a:xfrm>
              <a:off x="2991948" y="1771944"/>
              <a:ext cx="1449406" cy="503545"/>
            </a:xfrm>
            <a:custGeom>
              <a:avLst/>
              <a:gdLst>
                <a:gd name="connsiteX0" fmla="*/ 0 w 3669631"/>
                <a:gd name="connsiteY0" fmla="*/ 0 h 1046747"/>
                <a:gd name="connsiteX1" fmla="*/ 3669631 w 3669631"/>
                <a:gd name="connsiteY1" fmla="*/ 0 h 1046747"/>
                <a:gd name="connsiteX2" fmla="*/ 2947736 w 3669631"/>
                <a:gd name="connsiteY2" fmla="*/ 1046747 h 1046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69631" h="1046747">
                  <a:moveTo>
                    <a:pt x="0" y="0"/>
                  </a:moveTo>
                  <a:lnTo>
                    <a:pt x="3669631" y="0"/>
                  </a:lnTo>
                  <a:lnTo>
                    <a:pt x="2947736" y="1046747"/>
                  </a:ln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EA1F5936-FA40-430E-B93B-6D1A68439E67}"/>
                </a:ext>
              </a:extLst>
            </p:cNvPr>
            <p:cNvSpPr/>
            <p:nvPr/>
          </p:nvSpPr>
          <p:spPr>
            <a:xfrm flipV="1">
              <a:off x="2981256" y="2723024"/>
              <a:ext cx="1449406" cy="503545"/>
            </a:xfrm>
            <a:custGeom>
              <a:avLst/>
              <a:gdLst>
                <a:gd name="connsiteX0" fmla="*/ 0 w 3669631"/>
                <a:gd name="connsiteY0" fmla="*/ 0 h 1046747"/>
                <a:gd name="connsiteX1" fmla="*/ 3669631 w 3669631"/>
                <a:gd name="connsiteY1" fmla="*/ 0 h 1046747"/>
                <a:gd name="connsiteX2" fmla="*/ 2947736 w 3669631"/>
                <a:gd name="connsiteY2" fmla="*/ 1046747 h 1046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69631" h="1046747">
                  <a:moveTo>
                    <a:pt x="0" y="0"/>
                  </a:moveTo>
                  <a:lnTo>
                    <a:pt x="3669631" y="0"/>
                  </a:lnTo>
                  <a:lnTo>
                    <a:pt x="2947736" y="1046747"/>
                  </a:ln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D7651D88-4FED-46EA-94AF-1B26FCDC0104}"/>
                </a:ext>
              </a:extLst>
            </p:cNvPr>
            <p:cNvSpPr txBox="1"/>
            <p:nvPr/>
          </p:nvSpPr>
          <p:spPr>
            <a:xfrm>
              <a:off x="2200910" y="1481328"/>
              <a:ext cx="1054019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+5 V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3ADA8B8C-E3E1-4C74-8D95-0CE60FF66919}"/>
                </a:ext>
              </a:extLst>
            </p:cNvPr>
            <p:cNvSpPr txBox="1"/>
            <p:nvPr/>
          </p:nvSpPr>
          <p:spPr>
            <a:xfrm>
              <a:off x="2310080" y="2866719"/>
              <a:ext cx="907661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0 V</a:t>
              </a:r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51748A22-D937-4ADA-B0E3-1C361CB13F8A}"/>
                </a:ext>
              </a:extLst>
            </p:cNvPr>
            <p:cNvSpPr/>
            <p:nvPr/>
          </p:nvSpPr>
          <p:spPr>
            <a:xfrm>
              <a:off x="3809318" y="3226570"/>
              <a:ext cx="907661" cy="0"/>
            </a:xfrm>
            <a:custGeom>
              <a:avLst/>
              <a:gdLst>
                <a:gd name="connsiteX0" fmla="*/ 0 w 2298032"/>
                <a:gd name="connsiteY0" fmla="*/ 0 h 0"/>
                <a:gd name="connsiteX1" fmla="*/ 2298032 w 2298032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98032">
                  <a:moveTo>
                    <a:pt x="0" y="0"/>
                  </a:moveTo>
                  <a:lnTo>
                    <a:pt x="2298032" y="0"/>
                  </a:ln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9D7EA709-2131-48F9-AED4-189198E17BC5}"/>
                </a:ext>
              </a:extLst>
            </p:cNvPr>
            <p:cNvSpPr/>
            <p:nvPr/>
          </p:nvSpPr>
          <p:spPr>
            <a:xfrm>
              <a:off x="2939477" y="1711171"/>
              <a:ext cx="99795" cy="121545"/>
            </a:xfrm>
            <a:prstGeom prst="ellipse">
              <a:avLst/>
            </a:prstGeom>
            <a:solidFill>
              <a:schemeClr val="tx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9D93FAC9-BCD4-4318-B10D-4DA53D3295B0}"/>
                </a:ext>
              </a:extLst>
            </p:cNvPr>
            <p:cNvSpPr/>
            <p:nvPr/>
          </p:nvSpPr>
          <p:spPr>
            <a:xfrm>
              <a:off x="2939477" y="3114998"/>
              <a:ext cx="99795" cy="121545"/>
            </a:xfrm>
            <a:prstGeom prst="ellipse">
              <a:avLst/>
            </a:prstGeom>
            <a:solidFill>
              <a:schemeClr val="tx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64C1F6E5-05B8-4BB7-9985-C2FA82AD5E9C}"/>
                </a:ext>
              </a:extLst>
            </p:cNvPr>
            <p:cNvSpPr/>
            <p:nvPr/>
          </p:nvSpPr>
          <p:spPr>
            <a:xfrm>
              <a:off x="4667081" y="3114998"/>
              <a:ext cx="99795" cy="121545"/>
            </a:xfrm>
            <a:prstGeom prst="ellipse">
              <a:avLst/>
            </a:prstGeom>
            <a:solidFill>
              <a:schemeClr val="tx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B66DE0E8-B519-4789-BFEC-F5330E8C4375}"/>
                </a:ext>
              </a:extLst>
            </p:cNvPr>
            <p:cNvSpPr/>
            <p:nvPr/>
          </p:nvSpPr>
          <p:spPr>
            <a:xfrm>
              <a:off x="4667081" y="2436768"/>
              <a:ext cx="99795" cy="121545"/>
            </a:xfrm>
            <a:prstGeom prst="ellipse">
              <a:avLst/>
            </a:prstGeom>
            <a:solidFill>
              <a:schemeClr val="tx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8EB05750-3FE0-42F8-A843-5C9383ACEBA6}"/>
                </a:ext>
              </a:extLst>
            </p:cNvPr>
            <p:cNvSpPr/>
            <p:nvPr/>
          </p:nvSpPr>
          <p:spPr>
            <a:xfrm>
              <a:off x="4574414" y="2564882"/>
              <a:ext cx="0" cy="567212"/>
            </a:xfrm>
            <a:custGeom>
              <a:avLst/>
              <a:gdLst>
                <a:gd name="connsiteX0" fmla="*/ 0 w 0"/>
                <a:gd name="connsiteY0" fmla="*/ 1179095 h 1179095"/>
                <a:gd name="connsiteX1" fmla="*/ 0 w 0"/>
                <a:gd name="connsiteY1" fmla="*/ 0 h 1179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1179095">
                  <a:moveTo>
                    <a:pt x="0" y="1179095"/>
                  </a:moveTo>
                  <a:lnTo>
                    <a:pt x="0" y="0"/>
                  </a:lnTo>
                </a:path>
              </a:pathLst>
            </a:custGeom>
            <a:noFill/>
            <a:ln w="28575"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3" name="Freeform 18">
              <a:extLst>
                <a:ext uri="{FF2B5EF4-FFF2-40B4-BE49-F238E27FC236}">
                  <a16:creationId xmlns:a16="http://schemas.microsoft.com/office/drawing/2014/main" id="{FC6CF504-E21F-462B-8472-AF3124D58869}"/>
                </a:ext>
              </a:extLst>
            </p:cNvPr>
            <p:cNvSpPr/>
            <p:nvPr/>
          </p:nvSpPr>
          <p:spPr>
            <a:xfrm>
              <a:off x="2593902" y="2222050"/>
              <a:ext cx="737527" cy="89284"/>
            </a:xfrm>
            <a:custGeom>
              <a:avLst/>
              <a:gdLst>
                <a:gd name="connsiteX0" fmla="*/ 0 w 1223319"/>
                <a:gd name="connsiteY0" fmla="*/ 0 h 284205"/>
                <a:gd name="connsiteX1" fmla="*/ 1223319 w 1223319"/>
                <a:gd name="connsiteY1" fmla="*/ 284205 h 28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23319" h="284205">
                  <a:moveTo>
                    <a:pt x="0" y="0"/>
                  </a:moveTo>
                  <a:lnTo>
                    <a:pt x="1223319" y="284205"/>
                  </a:lnTo>
                </a:path>
              </a:pathLst>
            </a:custGeom>
            <a:noFill/>
            <a:ln w="19050">
              <a:solidFill>
                <a:schemeClr val="accent6">
                  <a:lumMod val="75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D86AE6A0-CF89-4936-8EFC-36DB0701FB0C}"/>
                </a:ext>
              </a:extLst>
            </p:cNvPr>
            <p:cNvSpPr txBox="1"/>
            <p:nvPr/>
          </p:nvSpPr>
          <p:spPr>
            <a:xfrm>
              <a:off x="3462863" y="1000520"/>
              <a:ext cx="1458776" cy="553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100" b="0" i="0" u="none" strike="noStrike" kern="1200" cap="none" spc="0" normalizeH="0" baseline="0" noProof="0" dirty="0">
                  <a:ln>
                    <a:noFill/>
                  </a:ln>
                  <a:solidFill>
                    <a:srgbClr val="1F497D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“Wiper”</a:t>
              </a:r>
            </a:p>
          </p:txBody>
        </p:sp>
        <p:sp>
          <p:nvSpPr>
            <p:cNvPr id="2" name="Freeform: Shape 1">
              <a:extLst>
                <a:ext uri="{FF2B5EF4-FFF2-40B4-BE49-F238E27FC236}">
                  <a16:creationId xmlns:a16="http://schemas.microsoft.com/office/drawing/2014/main" id="{8A0BF1A5-ED84-4CEE-AF99-56B12A37E9D3}"/>
                </a:ext>
              </a:extLst>
            </p:cNvPr>
            <p:cNvSpPr/>
            <p:nvPr/>
          </p:nvSpPr>
          <p:spPr>
            <a:xfrm>
              <a:off x="3830310" y="1455525"/>
              <a:ext cx="256736" cy="599900"/>
            </a:xfrm>
            <a:custGeom>
              <a:avLst/>
              <a:gdLst>
                <a:gd name="connsiteX0" fmla="*/ 515566 w 515566"/>
                <a:gd name="connsiteY0" fmla="*/ 0 h 690663"/>
                <a:gd name="connsiteX1" fmla="*/ 0 w 515566"/>
                <a:gd name="connsiteY1" fmla="*/ 690663 h 690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15566" h="690663">
                  <a:moveTo>
                    <a:pt x="515566" y="0"/>
                  </a:moveTo>
                  <a:lnTo>
                    <a:pt x="0" y="690663"/>
                  </a:lnTo>
                </a:path>
              </a:pathLst>
            </a:custGeom>
            <a:noFill/>
            <a:ln w="1905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1309705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10"/>
          <p:cNvSpPr txBox="1">
            <a:spLocks noGrp="1"/>
          </p:cNvSpPr>
          <p:nvPr>
            <p:ph type="title"/>
          </p:nvPr>
        </p:nvSpPr>
        <p:spPr>
          <a:xfrm>
            <a:off x="267855" y="142291"/>
            <a:ext cx="8418945" cy="748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Font typeface="Calibri"/>
              <a:buNone/>
            </a:pPr>
            <a:r>
              <a:rPr lang="en-US" sz="4000"/>
              <a:t>This is called a “</a:t>
            </a:r>
            <a:r>
              <a:rPr lang="en-US" sz="4000" b="1"/>
              <a:t>Voltage Divider</a:t>
            </a:r>
            <a:r>
              <a:rPr lang="en-US" sz="4000"/>
              <a:t>” circuit</a:t>
            </a:r>
            <a:endParaRPr/>
          </a:p>
        </p:txBody>
      </p:sp>
      <p:sp>
        <p:nvSpPr>
          <p:cNvPr id="498" name="Google Shape;498;p10"/>
          <p:cNvSpPr txBox="1">
            <a:spLocks noGrp="1"/>
          </p:cNvSpPr>
          <p:nvPr>
            <p:ph type="body" idx="1"/>
          </p:nvPr>
        </p:nvSpPr>
        <p:spPr>
          <a:xfrm>
            <a:off x="0" y="1181528"/>
            <a:ext cx="5190459" cy="4818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rgbClr val="4F6128"/>
              </a:buClr>
              <a:buSzPts val="2400"/>
              <a:buChar char="•"/>
            </a:pPr>
            <a:r>
              <a:rPr lang="en-US" sz="2400"/>
              <a:t>Voltage is “divided” into two parts</a:t>
            </a:r>
          </a:p>
          <a:p>
            <a:pPr marL="800100" lvl="1" indent="-342900">
              <a:spcBef>
                <a:spcPts val="0"/>
              </a:spcBef>
              <a:buClr>
                <a:srgbClr val="4F6128"/>
              </a:buClr>
              <a:buSzPts val="2400"/>
              <a:buFont typeface="Courier New" panose="02070309020205020404" pitchFamily="49" charset="0"/>
              <a:buChar char="o"/>
            </a:pPr>
            <a:r>
              <a:rPr lang="en-US" sz="2000"/>
              <a:t>Some is across R</a:t>
            </a:r>
            <a:r>
              <a:rPr lang="en-US" sz="2000" baseline="-25000"/>
              <a:t>1</a:t>
            </a:r>
            <a:r>
              <a:rPr lang="en-US" sz="2000"/>
              <a:t>, the rest is across R</a:t>
            </a:r>
            <a:r>
              <a:rPr lang="en-US" sz="2000" baseline="-25000"/>
              <a:t>2</a:t>
            </a:r>
            <a:endParaRPr lang="en-US" sz="2000"/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rgbClr val="4F6128"/>
              </a:buClr>
              <a:buSzPts val="2400"/>
              <a:buChar char="•"/>
            </a:pPr>
            <a:r>
              <a:rPr lang="en-US" sz="2400"/>
              <a:t>Provides a way us to control voltage</a:t>
            </a:r>
          </a:p>
          <a:p>
            <a:pPr marL="800100" lvl="1" indent="-342900">
              <a:spcBef>
                <a:spcPts val="480"/>
              </a:spcBef>
              <a:buClr>
                <a:srgbClr val="4F6128"/>
              </a:buClr>
              <a:buSzPts val="2400"/>
              <a:buFont typeface="Courier New" panose="02070309020205020404" pitchFamily="49" charset="0"/>
              <a:buChar char="o"/>
            </a:pPr>
            <a:r>
              <a:rPr lang="en-US" sz="2000"/>
              <a:t>Current enters R</a:t>
            </a:r>
            <a:r>
              <a:rPr lang="en-US" sz="2000" baseline="-25000"/>
              <a:t>1</a:t>
            </a:r>
            <a:r>
              <a:rPr lang="en-US" sz="2000"/>
              <a:t> with voltage V</a:t>
            </a:r>
            <a:r>
              <a:rPr lang="en-US" sz="2000" baseline="-25000"/>
              <a:t>s</a:t>
            </a:r>
            <a:endParaRPr lang="en-US" sz="2000"/>
          </a:p>
          <a:p>
            <a:pPr marL="800100" lvl="1" indent="-342900">
              <a:spcBef>
                <a:spcPts val="480"/>
              </a:spcBef>
              <a:buClr>
                <a:srgbClr val="4F6128"/>
              </a:buClr>
              <a:buSzPts val="2400"/>
              <a:buFont typeface="Courier New" panose="02070309020205020404" pitchFamily="49" charset="0"/>
              <a:buChar char="o"/>
            </a:pPr>
            <a:r>
              <a:rPr lang="en-US" sz="2000"/>
              <a:t>It loses energy as it passes through R</a:t>
            </a:r>
            <a:r>
              <a:rPr lang="en-US" sz="2000" baseline="-25000"/>
              <a:t>1</a:t>
            </a:r>
            <a:endParaRPr lang="en-US" sz="2000"/>
          </a:p>
          <a:p>
            <a:pPr marL="1257300" lvl="2" indent="-342900">
              <a:buClr>
                <a:srgbClr val="4F6128"/>
              </a:buClr>
            </a:pPr>
            <a:r>
              <a:rPr lang="en-US" sz="1800"/>
              <a:t>Voltage drops from V</a:t>
            </a:r>
            <a:r>
              <a:rPr lang="en-US" sz="1800" baseline="-25000"/>
              <a:t>s</a:t>
            </a:r>
            <a:r>
              <a:rPr lang="en-US" sz="1800"/>
              <a:t> to V</a:t>
            </a:r>
            <a:r>
              <a:rPr lang="en-US" sz="1800" baseline="-25000"/>
              <a:t>2</a:t>
            </a:r>
            <a:endParaRPr lang="en-US" sz="1800"/>
          </a:p>
          <a:p>
            <a:pPr marL="800100" lvl="1" indent="-342900">
              <a:spcBef>
                <a:spcPts val="480"/>
              </a:spcBef>
              <a:buSzPts val="2400"/>
              <a:buFont typeface="Courier New" panose="02070309020205020404" pitchFamily="49" charset="0"/>
              <a:buChar char="o"/>
            </a:pPr>
            <a:r>
              <a:rPr lang="en-US" sz="2000"/>
              <a:t>It loses the remainder of its energy passing through R</a:t>
            </a:r>
            <a:r>
              <a:rPr lang="en-US" sz="2000" baseline="-25000"/>
              <a:t>2</a:t>
            </a:r>
            <a:endParaRPr lang="en-US" sz="2000"/>
          </a:p>
          <a:p>
            <a:pPr marL="1257300" lvl="2" indent="-342900"/>
            <a:r>
              <a:rPr lang="en-US" sz="1800"/>
              <a:t>Voltage drops from V</a:t>
            </a:r>
            <a:r>
              <a:rPr lang="en-US" sz="1800" baseline="-25000"/>
              <a:t>2</a:t>
            </a:r>
            <a:r>
              <a:rPr lang="en-US" sz="1800"/>
              <a:t> down to zero, also known as “Ground”</a:t>
            </a:r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Clr>
                <a:srgbClr val="4F6128"/>
              </a:buClr>
              <a:buSzPts val="2400"/>
              <a:buChar char="•"/>
            </a:pPr>
            <a:r>
              <a:rPr lang="en-US" sz="2400"/>
              <a:t>Result: </a:t>
            </a:r>
            <a:br>
              <a:rPr lang="en-US" sz="2400"/>
            </a:br>
            <a:r>
              <a:rPr lang="en-US" sz="2400"/>
              <a:t>R</a:t>
            </a:r>
            <a:r>
              <a:rPr lang="en-US" sz="2400" baseline="-25000"/>
              <a:t>1</a:t>
            </a:r>
            <a:r>
              <a:rPr lang="en-US" sz="2400"/>
              <a:t> and R</a:t>
            </a:r>
            <a:r>
              <a:rPr lang="en-US" sz="2400" baseline="-25000"/>
              <a:t>2</a:t>
            </a:r>
            <a:r>
              <a:rPr lang="en-US" sz="2400"/>
              <a:t> control the voltage V</a:t>
            </a:r>
            <a:r>
              <a:rPr lang="en-US" sz="2400" baseline="-25000"/>
              <a:t>2</a:t>
            </a:r>
            <a:endParaRPr sz="2400"/>
          </a:p>
        </p:txBody>
      </p:sp>
      <p:sp>
        <p:nvSpPr>
          <p:cNvPr id="500" name="Google Shape;500;p10"/>
          <p:cNvSpPr/>
          <p:nvPr/>
        </p:nvSpPr>
        <p:spPr>
          <a:xfrm>
            <a:off x="6182963" y="4311256"/>
            <a:ext cx="2878843" cy="96943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C4929AC-0B44-4BB0-B284-5820A7E68EFB}"/>
              </a:ext>
            </a:extLst>
          </p:cNvPr>
          <p:cNvGrpSpPr/>
          <p:nvPr/>
        </p:nvGrpSpPr>
        <p:grpSpPr>
          <a:xfrm>
            <a:off x="5857089" y="1881398"/>
            <a:ext cx="3123506" cy="2085376"/>
            <a:chOff x="5857089" y="1881398"/>
            <a:chExt cx="3123506" cy="2085376"/>
          </a:xfrm>
        </p:grpSpPr>
        <p:pic>
          <p:nvPicPr>
            <p:cNvPr id="499" name="Google Shape;499;p10"/>
            <p:cNvPicPr preferRelativeResize="0"/>
            <p:nvPr/>
          </p:nvPicPr>
          <p:blipFill rotWithShape="1">
            <a:blip r:embed="rId4">
              <a:alphaModFix/>
            </a:blip>
            <a:srcRect r="24007"/>
            <a:stretch/>
          </p:blipFill>
          <p:spPr>
            <a:xfrm>
              <a:off x="5857089" y="1881398"/>
              <a:ext cx="1849877" cy="19781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01" name="Google Shape;501;p10"/>
            <p:cNvSpPr txBox="1"/>
            <p:nvPr/>
          </p:nvSpPr>
          <p:spPr>
            <a:xfrm>
              <a:off x="6809788" y="2685831"/>
              <a:ext cx="394660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V</a:t>
              </a:r>
              <a:r>
                <a:rPr lang="en-US" sz="1800" baseline="-25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2" name="Google Shape;502;p10"/>
            <p:cNvSpPr/>
            <p:nvPr/>
          </p:nvSpPr>
          <p:spPr>
            <a:xfrm>
              <a:off x="7706966" y="2543859"/>
              <a:ext cx="1273629" cy="1422915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00" scaled="0"/>
            </a:gradFill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Arduino</a:t>
              </a:r>
              <a:endParaRPr/>
            </a:p>
          </p:txBody>
        </p:sp>
        <p:sp>
          <p:nvSpPr>
            <p:cNvPr id="503" name="Google Shape;503;p10"/>
            <p:cNvSpPr txBox="1"/>
            <p:nvPr/>
          </p:nvSpPr>
          <p:spPr>
            <a:xfrm>
              <a:off x="7691679" y="2615514"/>
              <a:ext cx="434734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rPr>
                <a:t>A0</a:t>
              </a:r>
              <a:endParaRPr/>
            </a:p>
          </p:txBody>
        </p:sp>
        <p:sp>
          <p:nvSpPr>
            <p:cNvPr id="504" name="Google Shape;504;p10"/>
            <p:cNvSpPr txBox="1"/>
            <p:nvPr/>
          </p:nvSpPr>
          <p:spPr>
            <a:xfrm>
              <a:off x="7691679" y="3534691"/>
              <a:ext cx="622286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rPr>
                <a:t>GND</a:t>
              </a:r>
              <a:endParaRPr/>
            </a:p>
          </p:txBody>
        </p:sp>
      </p:grpSp>
      <p:sp>
        <p:nvSpPr>
          <p:cNvPr id="3" name="Oval 2">
            <a:extLst>
              <a:ext uri="{FF2B5EF4-FFF2-40B4-BE49-F238E27FC236}">
                <a16:creationId xmlns:a16="http://schemas.microsoft.com/office/drawing/2014/main" id="{25290E81-EE88-43D7-BFEE-64FBF73A3ECB}"/>
              </a:ext>
            </a:extLst>
          </p:cNvPr>
          <p:cNvSpPr/>
          <p:nvPr/>
        </p:nvSpPr>
        <p:spPr>
          <a:xfrm>
            <a:off x="6765894" y="1577406"/>
            <a:ext cx="807924" cy="2586182"/>
          </a:xfrm>
          <a:prstGeom prst="ellipse">
            <a:avLst/>
          </a:prstGeom>
          <a:solidFill>
            <a:srgbClr val="2FDD71">
              <a:alpha val="1607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Google Shape;460;p9">
            <a:extLst>
              <a:ext uri="{FF2B5EF4-FFF2-40B4-BE49-F238E27FC236}">
                <a16:creationId xmlns:a16="http://schemas.microsoft.com/office/drawing/2014/main" id="{BFA4F038-F769-4C39-9BCC-FAB3A72F27E0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902051" y="744766"/>
            <a:ext cx="1078544" cy="1249248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Arrow: Down 3">
            <a:extLst>
              <a:ext uri="{FF2B5EF4-FFF2-40B4-BE49-F238E27FC236}">
                <a16:creationId xmlns:a16="http://schemas.microsoft.com/office/drawing/2014/main" id="{DB0BCC63-1725-4715-8561-0C373D677E77}"/>
              </a:ext>
            </a:extLst>
          </p:cNvPr>
          <p:cNvSpPr/>
          <p:nvPr/>
        </p:nvSpPr>
        <p:spPr>
          <a:xfrm rot="3053305">
            <a:off x="7641302" y="1651240"/>
            <a:ext cx="282489" cy="4166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639BAC-2D9B-44FA-8D39-1E8BDFBEBCE5}"/>
              </a:ext>
            </a:extLst>
          </p:cNvPr>
          <p:cNvSpPr txBox="1"/>
          <p:nvPr/>
        </p:nvSpPr>
        <p:spPr>
          <a:xfrm>
            <a:off x="5394977" y="3065686"/>
            <a:ext cx="9893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Battery or Arduino</a:t>
            </a: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105E5704-5381-C511-3855-7C58342D5CFC}"/>
              </a:ext>
            </a:extLst>
          </p:cNvPr>
          <p:cNvSpPr/>
          <p:nvPr/>
        </p:nvSpPr>
        <p:spPr>
          <a:xfrm>
            <a:off x="6174246" y="1750458"/>
            <a:ext cx="1162485" cy="816472"/>
          </a:xfrm>
          <a:custGeom>
            <a:avLst/>
            <a:gdLst>
              <a:gd name="connsiteX0" fmla="*/ 39266 w 843498"/>
              <a:gd name="connsiteY0" fmla="*/ 816472 h 816472"/>
              <a:gd name="connsiteX1" fmla="*/ 72317 w 843498"/>
              <a:gd name="connsiteY1" fmla="*/ 122409 h 816472"/>
              <a:gd name="connsiteX2" fmla="*/ 700278 w 843498"/>
              <a:gd name="connsiteY2" fmla="*/ 23258 h 816472"/>
              <a:gd name="connsiteX3" fmla="*/ 843498 w 843498"/>
              <a:gd name="connsiteY3" fmla="*/ 386814 h 816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43498" h="816472">
                <a:moveTo>
                  <a:pt x="39266" y="816472"/>
                </a:moveTo>
                <a:cubicBezTo>
                  <a:pt x="707" y="535541"/>
                  <a:pt x="-37852" y="254611"/>
                  <a:pt x="72317" y="122409"/>
                </a:cubicBezTo>
                <a:cubicBezTo>
                  <a:pt x="182486" y="-9793"/>
                  <a:pt x="571748" y="-20810"/>
                  <a:pt x="700278" y="23258"/>
                </a:cubicBezTo>
                <a:cubicBezTo>
                  <a:pt x="828808" y="67325"/>
                  <a:pt x="836153" y="227069"/>
                  <a:pt x="843498" y="386814"/>
                </a:cubicBezTo>
              </a:path>
            </a:pathLst>
          </a:custGeom>
          <a:noFill/>
          <a:ln>
            <a:solidFill>
              <a:srgbClr val="FF0000"/>
            </a:solidFill>
            <a:prstDash val="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ADFB27-7D2E-3048-B80A-451F14C52ACB}"/>
              </a:ext>
            </a:extLst>
          </p:cNvPr>
          <p:cNvSpPr txBox="1"/>
          <p:nvPr/>
        </p:nvSpPr>
        <p:spPr>
          <a:xfrm>
            <a:off x="6179079" y="1456818"/>
            <a:ext cx="7409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current</a:t>
            </a:r>
          </a:p>
        </p:txBody>
      </p:sp>
    </p:spTree>
    <p:extLst>
      <p:ext uri="{BB962C8B-B14F-4D97-AF65-F5344CB8AC3E}">
        <p14:creationId xmlns:p14="http://schemas.microsoft.com/office/powerpoint/2010/main" val="199865927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BC9FA32-E208-48A4-8A83-A1A5A1699B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706" y="1600200"/>
            <a:ext cx="8496094" cy="4193547"/>
          </a:xfrm>
          <a:solidFill>
            <a:srgbClr val="EAEAEA"/>
          </a:solidFill>
        </p:spPr>
        <p:txBody>
          <a:bodyPr/>
          <a:lstStyle/>
          <a:p>
            <a:r>
              <a:rPr lang="en-US" dirty="0"/>
              <a:t>Objective: Understand analog inputs</a:t>
            </a:r>
          </a:p>
          <a:p>
            <a:pPr lvl="1"/>
            <a:r>
              <a:rPr lang="en-US" dirty="0"/>
              <a:t>Voltage divider and potentiometer</a:t>
            </a:r>
          </a:p>
          <a:p>
            <a:pPr lvl="1"/>
            <a:r>
              <a:rPr lang="en-US" dirty="0"/>
              <a:t>Serial Plotter (not available on Arduino Create)</a:t>
            </a:r>
          </a:p>
          <a:p>
            <a:pPr lvl="1"/>
            <a:r>
              <a:rPr lang="en-US" dirty="0"/>
              <a:t>Pulse Width Modulation (PWM)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0014D85-A312-4059-AAA8-FA73A1D96E95}"/>
              </a:ext>
            </a:extLst>
          </p:cNvPr>
          <p:cNvSpPr/>
          <p:nvPr/>
        </p:nvSpPr>
        <p:spPr>
          <a:xfrm>
            <a:off x="190706" y="92076"/>
            <a:ext cx="1854662" cy="4616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tx1">
                    <a:lumMod val="95000"/>
                    <a:lumOff val="5000"/>
                  </a:schemeClr>
                </a:solidFill>
              </a:rPr>
              <a:t>Hands On</a:t>
            </a:r>
          </a:p>
        </p:txBody>
      </p:sp>
    </p:spTree>
    <p:extLst>
      <p:ext uri="{BB962C8B-B14F-4D97-AF65-F5344CB8AC3E}">
        <p14:creationId xmlns:p14="http://schemas.microsoft.com/office/powerpoint/2010/main" val="177236364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4AC99FA-A1E8-87A1-06A8-61ACBDD5B8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968" y="1585278"/>
            <a:ext cx="6890789" cy="4485057"/>
          </a:xfrm>
          <a:prstGeom prst="rect">
            <a:avLst/>
          </a:prstGeom>
        </p:spPr>
      </p:pic>
      <p:sp>
        <p:nvSpPr>
          <p:cNvPr id="529" name="Google Shape;529;p13"/>
          <p:cNvSpPr txBox="1">
            <a:spLocks noGrp="1"/>
          </p:cNvSpPr>
          <p:nvPr>
            <p:ph type="title"/>
          </p:nvPr>
        </p:nvSpPr>
        <p:spPr>
          <a:xfrm>
            <a:off x="1022684" y="177005"/>
            <a:ext cx="8229600" cy="650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400"/>
              <a:buFont typeface="Calibri"/>
              <a:buNone/>
            </a:pPr>
            <a:r>
              <a:rPr lang="en-US"/>
              <a:t>Get a Built-in Example</a:t>
            </a:r>
            <a:endParaRPr/>
          </a:p>
        </p:txBody>
      </p:sp>
      <p:sp>
        <p:nvSpPr>
          <p:cNvPr id="530" name="Google Shape;530;p13"/>
          <p:cNvSpPr txBox="1">
            <a:spLocks noGrp="1"/>
          </p:cNvSpPr>
          <p:nvPr>
            <p:ph type="body" idx="1"/>
          </p:nvPr>
        </p:nvSpPr>
        <p:spPr>
          <a:xfrm>
            <a:off x="0" y="868420"/>
            <a:ext cx="8746958" cy="721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rgbClr val="4F6128"/>
              </a:buClr>
              <a:buSzPts val="3200"/>
              <a:buChar char="•"/>
            </a:pPr>
            <a:r>
              <a:rPr lang="en-US" sz="2800" dirty="0"/>
              <a:t>Click: File -&gt; Examples -&gt; Basics -&gt; </a:t>
            </a:r>
            <a:r>
              <a:rPr lang="en-US" sz="2800" dirty="0" err="1"/>
              <a:t>AnalogReadSerial</a:t>
            </a:r>
            <a:endParaRPr sz="2800" dirty="0"/>
          </a:p>
        </p:txBody>
      </p:sp>
      <p:sp>
        <p:nvSpPr>
          <p:cNvPr id="532" name="Google Shape;532;p13"/>
          <p:cNvSpPr/>
          <p:nvPr/>
        </p:nvSpPr>
        <p:spPr>
          <a:xfrm>
            <a:off x="117242" y="1904200"/>
            <a:ext cx="565484" cy="324853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3" name="Google Shape;533;p13"/>
          <p:cNvSpPr/>
          <p:nvPr/>
        </p:nvSpPr>
        <p:spPr>
          <a:xfrm>
            <a:off x="142892" y="3711741"/>
            <a:ext cx="565484" cy="324853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4" name="Google Shape;534;p13"/>
          <p:cNvSpPr/>
          <p:nvPr/>
        </p:nvSpPr>
        <p:spPr>
          <a:xfrm>
            <a:off x="2878410" y="1953113"/>
            <a:ext cx="565484" cy="324853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5" name="Google Shape;535;p13"/>
          <p:cNvSpPr/>
          <p:nvPr/>
        </p:nvSpPr>
        <p:spPr>
          <a:xfrm>
            <a:off x="190706" y="92076"/>
            <a:ext cx="1854662" cy="461624"/>
          </a:xfrm>
          <a:prstGeom prst="rect">
            <a:avLst/>
          </a:prstGeom>
          <a:solidFill>
            <a:schemeClr val="accent6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 defTabSz="914400">
              <a:buClr>
                <a:srgbClr val="000000"/>
              </a:buClr>
              <a:defRPr/>
            </a:pPr>
            <a:r>
              <a:rPr lang="en-US" sz="2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tx1">
                    <a:lumMod val="95000"/>
                    <a:lumOff val="5000"/>
                  </a:schemeClr>
                </a:solidFill>
              </a:rPr>
              <a:t>Hands On</a:t>
            </a:r>
          </a:p>
        </p:txBody>
      </p:sp>
      <p:sp>
        <p:nvSpPr>
          <p:cNvPr id="2" name="Arrow: Down 1">
            <a:extLst>
              <a:ext uri="{FF2B5EF4-FFF2-40B4-BE49-F238E27FC236}">
                <a16:creationId xmlns:a16="http://schemas.microsoft.com/office/drawing/2014/main" id="{17067730-7645-4ADA-84A2-BEFDD5E25CCA}"/>
              </a:ext>
            </a:extLst>
          </p:cNvPr>
          <p:cNvSpPr/>
          <p:nvPr/>
        </p:nvSpPr>
        <p:spPr>
          <a:xfrm rot="5400000">
            <a:off x="8038579" y="1761058"/>
            <a:ext cx="286328" cy="747488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14"/>
          <p:cNvSpPr/>
          <p:nvPr/>
        </p:nvSpPr>
        <p:spPr>
          <a:xfrm>
            <a:off x="0" y="5894173"/>
            <a:ext cx="9143999" cy="963828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2" name="Google Shape;542;p14"/>
          <p:cNvSpPr txBox="1">
            <a:spLocks noGrp="1"/>
          </p:cNvSpPr>
          <p:nvPr>
            <p:ph type="title"/>
          </p:nvPr>
        </p:nvSpPr>
        <p:spPr>
          <a:xfrm>
            <a:off x="371474" y="76200"/>
            <a:ext cx="8543925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400"/>
              <a:buFont typeface="Calibri"/>
              <a:buNone/>
            </a:pPr>
            <a:r>
              <a:rPr lang="en-US" b="1"/>
              <a:t>Experiment </a:t>
            </a:r>
            <a:endParaRPr/>
          </a:p>
        </p:txBody>
      </p:sp>
      <p:pic>
        <p:nvPicPr>
          <p:cNvPr id="543" name="Google Shape;543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46747" y="2628038"/>
            <a:ext cx="7050505" cy="3615224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pic>
      <p:sp>
        <p:nvSpPr>
          <p:cNvPr id="544" name="Google Shape;544;p14"/>
          <p:cNvSpPr txBox="1"/>
          <p:nvPr/>
        </p:nvSpPr>
        <p:spPr>
          <a:xfrm>
            <a:off x="2840957" y="6243262"/>
            <a:ext cx="2067926" cy="461624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Change to 100</a:t>
            </a:r>
            <a:endParaRPr dirty="0"/>
          </a:p>
        </p:txBody>
      </p:sp>
      <p:sp>
        <p:nvSpPr>
          <p:cNvPr id="545" name="Google Shape;545;p14"/>
          <p:cNvSpPr/>
          <p:nvPr/>
        </p:nvSpPr>
        <p:spPr>
          <a:xfrm>
            <a:off x="2153652" y="5924650"/>
            <a:ext cx="601579" cy="461665"/>
          </a:xfrm>
          <a:custGeom>
            <a:avLst/>
            <a:gdLst/>
            <a:ahLst/>
            <a:cxnLst/>
            <a:rect l="l" t="t" r="r" b="b"/>
            <a:pathLst>
              <a:path w="601579" h="215441" extrusionOk="0">
                <a:moveTo>
                  <a:pt x="601579" y="204537"/>
                </a:moveTo>
                <a:cubicBezTo>
                  <a:pt x="411079" y="215565"/>
                  <a:pt x="220579" y="226594"/>
                  <a:pt x="120316" y="192505"/>
                </a:cubicBezTo>
                <a:cubicBezTo>
                  <a:pt x="20053" y="158416"/>
                  <a:pt x="10026" y="79208"/>
                  <a:pt x="0" y="0"/>
                </a:cubicBezTo>
              </a:path>
            </a:pathLst>
          </a:cu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6" name="Google Shape;546;p14"/>
          <p:cNvSpPr txBox="1">
            <a:spLocks noGrp="1"/>
          </p:cNvSpPr>
          <p:nvPr>
            <p:ph type="body" idx="1"/>
          </p:nvPr>
        </p:nvSpPr>
        <p:spPr>
          <a:xfrm>
            <a:off x="168441" y="902830"/>
            <a:ext cx="8746958" cy="1491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Char char="•"/>
            </a:pPr>
            <a:r>
              <a:rPr lang="en-US" b="1">
                <a:solidFill>
                  <a:srgbClr val="FF0000"/>
                </a:solidFill>
              </a:rPr>
              <a:t>How this C program works…</a:t>
            </a:r>
            <a:endParaRPr/>
          </a:p>
          <a:p>
            <a:pPr marL="742950" lvl="1" indent="-285750" algn="l" rtl="0">
              <a:spcBef>
                <a:spcPts val="560"/>
              </a:spcBef>
              <a:spcAft>
                <a:spcPts val="0"/>
              </a:spcAft>
              <a:buClr>
                <a:srgbClr val="366092"/>
              </a:buClr>
              <a:buSzPts val="2800"/>
              <a:buChar char="–"/>
            </a:pPr>
            <a:r>
              <a:rPr lang="en-US"/>
              <a:t>First: change </a:t>
            </a:r>
            <a:r>
              <a:rPr lang="en-US" b="1"/>
              <a:t>delay</a:t>
            </a:r>
            <a:r>
              <a:rPr lang="en-US"/>
              <a:t> from 1 to 100 </a:t>
            </a:r>
            <a:r>
              <a:rPr lang="en-US" err="1"/>
              <a:t>ms</a:t>
            </a:r>
            <a:r>
              <a:rPr lang="en-US"/>
              <a:t> </a:t>
            </a:r>
          </a:p>
          <a:p>
            <a:pPr marL="1200150" lvl="2" indent="-285750">
              <a:spcBef>
                <a:spcPts val="560"/>
              </a:spcBef>
              <a:buClr>
                <a:srgbClr val="366092"/>
              </a:buClr>
              <a:buSzPts val="2800"/>
              <a:buChar char="–"/>
            </a:pPr>
            <a:r>
              <a:rPr lang="en-US"/>
              <a:t>makes output slower and easier to read</a:t>
            </a:r>
            <a:endParaRPr/>
          </a:p>
        </p:txBody>
      </p:sp>
      <p:sp>
        <p:nvSpPr>
          <p:cNvPr id="547" name="Google Shape;547;p14"/>
          <p:cNvSpPr/>
          <p:nvPr/>
        </p:nvSpPr>
        <p:spPr>
          <a:xfrm>
            <a:off x="190706" y="92076"/>
            <a:ext cx="1854662" cy="461665"/>
          </a:xfrm>
          <a:prstGeom prst="rect">
            <a:avLst/>
          </a:prstGeom>
          <a:solidFill>
            <a:schemeClr val="accent6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rPr>
              <a:t>Hands On</a:t>
            </a:r>
            <a:endParaRPr sz="2400" b="1" cap="none">
              <a:solidFill>
                <a:srgbClr val="0C0C0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02925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8"/>
          <p:cNvSpPr txBox="1">
            <a:spLocks noGrp="1"/>
          </p:cNvSpPr>
          <p:nvPr>
            <p:ph type="title"/>
          </p:nvPr>
        </p:nvSpPr>
        <p:spPr>
          <a:xfrm>
            <a:off x="2045368" y="121351"/>
            <a:ext cx="7117942" cy="740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400"/>
              <a:buFont typeface="Calibri"/>
              <a:buNone/>
            </a:pPr>
            <a:r>
              <a:rPr lang="en-US" sz="4000" dirty="0"/>
              <a:t>Use the Metal Pot</a:t>
            </a:r>
            <a:br>
              <a:rPr lang="en-US" sz="4000" dirty="0"/>
            </a:br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(if you have one)</a:t>
            </a:r>
            <a:endParaRPr sz="4000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595" name="Google Shape;595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3470882">
            <a:off x="864245" y="2467581"/>
            <a:ext cx="1367027" cy="1583391"/>
          </a:xfrm>
          <a:prstGeom prst="rect">
            <a:avLst/>
          </a:prstGeom>
          <a:noFill/>
          <a:ln>
            <a:noFill/>
          </a:ln>
        </p:spPr>
      </p:pic>
      <p:sp>
        <p:nvSpPr>
          <p:cNvPr id="596" name="Google Shape;596;p18"/>
          <p:cNvSpPr/>
          <p:nvPr/>
        </p:nvSpPr>
        <p:spPr>
          <a:xfrm>
            <a:off x="4815806" y="2487513"/>
            <a:ext cx="123184" cy="165823"/>
          </a:xfrm>
          <a:custGeom>
            <a:avLst/>
            <a:gdLst/>
            <a:ahLst/>
            <a:cxnLst/>
            <a:rect l="l" t="t" r="r" b="b"/>
            <a:pathLst>
              <a:path w="123184" h="165823" extrusionOk="0">
                <a:moveTo>
                  <a:pt x="0" y="18951"/>
                </a:moveTo>
                <a:lnTo>
                  <a:pt x="61592" y="0"/>
                </a:lnTo>
                <a:lnTo>
                  <a:pt x="113708" y="18951"/>
                </a:lnTo>
                <a:lnTo>
                  <a:pt x="123184" y="52116"/>
                </a:lnTo>
                <a:lnTo>
                  <a:pt x="99494" y="56853"/>
                </a:lnTo>
                <a:lnTo>
                  <a:pt x="108970" y="165823"/>
                </a:lnTo>
                <a:lnTo>
                  <a:pt x="56854" y="165823"/>
                </a:lnTo>
                <a:lnTo>
                  <a:pt x="47378" y="37902"/>
                </a:lnTo>
                <a:lnTo>
                  <a:pt x="0" y="18951"/>
                </a:ln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7" name="Google Shape;597;p18"/>
          <p:cNvSpPr/>
          <p:nvPr/>
        </p:nvSpPr>
        <p:spPr>
          <a:xfrm>
            <a:off x="4602604" y="2484909"/>
            <a:ext cx="123184" cy="165823"/>
          </a:xfrm>
          <a:custGeom>
            <a:avLst/>
            <a:gdLst/>
            <a:ahLst/>
            <a:cxnLst/>
            <a:rect l="l" t="t" r="r" b="b"/>
            <a:pathLst>
              <a:path w="123184" h="165823" extrusionOk="0">
                <a:moveTo>
                  <a:pt x="0" y="18951"/>
                </a:moveTo>
                <a:lnTo>
                  <a:pt x="61592" y="0"/>
                </a:lnTo>
                <a:lnTo>
                  <a:pt x="113708" y="18951"/>
                </a:lnTo>
                <a:lnTo>
                  <a:pt x="123184" y="52116"/>
                </a:lnTo>
                <a:lnTo>
                  <a:pt x="99494" y="56853"/>
                </a:lnTo>
                <a:lnTo>
                  <a:pt x="108970" y="165823"/>
                </a:lnTo>
                <a:lnTo>
                  <a:pt x="56854" y="165823"/>
                </a:lnTo>
                <a:lnTo>
                  <a:pt x="47378" y="37902"/>
                </a:lnTo>
                <a:lnTo>
                  <a:pt x="0" y="18951"/>
                </a:ln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8" name="Google Shape;598;p18"/>
          <p:cNvSpPr/>
          <p:nvPr/>
        </p:nvSpPr>
        <p:spPr>
          <a:xfrm>
            <a:off x="4389402" y="2484909"/>
            <a:ext cx="123184" cy="165823"/>
          </a:xfrm>
          <a:custGeom>
            <a:avLst/>
            <a:gdLst/>
            <a:ahLst/>
            <a:cxnLst/>
            <a:rect l="l" t="t" r="r" b="b"/>
            <a:pathLst>
              <a:path w="123184" h="165823" extrusionOk="0">
                <a:moveTo>
                  <a:pt x="0" y="18951"/>
                </a:moveTo>
                <a:lnTo>
                  <a:pt x="61592" y="0"/>
                </a:lnTo>
                <a:lnTo>
                  <a:pt x="113708" y="18951"/>
                </a:lnTo>
                <a:lnTo>
                  <a:pt x="123184" y="52116"/>
                </a:lnTo>
                <a:lnTo>
                  <a:pt x="99494" y="56853"/>
                </a:lnTo>
                <a:lnTo>
                  <a:pt x="108970" y="165823"/>
                </a:lnTo>
                <a:lnTo>
                  <a:pt x="56854" y="165823"/>
                </a:lnTo>
                <a:lnTo>
                  <a:pt x="47378" y="37902"/>
                </a:lnTo>
                <a:lnTo>
                  <a:pt x="0" y="18951"/>
                </a:ln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99" name="Google Shape;599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792668" y="1820424"/>
            <a:ext cx="3328949" cy="4542889"/>
          </a:xfrm>
          <a:prstGeom prst="rect">
            <a:avLst/>
          </a:prstGeom>
          <a:noFill/>
          <a:ln>
            <a:noFill/>
          </a:ln>
        </p:spPr>
      </p:pic>
      <p:sp>
        <p:nvSpPr>
          <p:cNvPr id="600" name="Google Shape;600;p18"/>
          <p:cNvSpPr txBox="1"/>
          <p:nvPr/>
        </p:nvSpPr>
        <p:spPr>
          <a:xfrm>
            <a:off x="327824" y="3997671"/>
            <a:ext cx="2619756" cy="95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Push in hard!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(don’t be gentle)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01" name="Google Shape;601;p18"/>
          <p:cNvSpPr/>
          <p:nvPr/>
        </p:nvSpPr>
        <p:spPr>
          <a:xfrm>
            <a:off x="190706" y="92076"/>
            <a:ext cx="1854662" cy="461624"/>
          </a:xfrm>
          <a:prstGeom prst="rect">
            <a:avLst/>
          </a:prstGeom>
          <a:solidFill>
            <a:schemeClr val="accent6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 defTabSz="914400">
              <a:buClr>
                <a:srgbClr val="000000"/>
              </a:buClr>
              <a:defRPr/>
            </a:pPr>
            <a:r>
              <a:rPr lang="en-US" sz="2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tx1">
                    <a:lumMod val="95000"/>
                    <a:lumOff val="5000"/>
                  </a:schemeClr>
                </a:solidFill>
              </a:rPr>
              <a:t>Hands On</a:t>
            </a:r>
          </a:p>
        </p:txBody>
      </p:sp>
      <p:sp>
        <p:nvSpPr>
          <p:cNvPr id="603" name="Google Shape;603;p18"/>
          <p:cNvSpPr txBox="1"/>
          <p:nvPr/>
        </p:nvSpPr>
        <p:spPr>
          <a:xfrm>
            <a:off x="132857" y="1176832"/>
            <a:ext cx="2036263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Good Pot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0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(courtesy of UW!)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Upload the Sketch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6447" y="1121460"/>
            <a:ext cx="8414119" cy="4193547"/>
          </a:xfrm>
        </p:spPr>
        <p:txBody>
          <a:bodyPr/>
          <a:lstStyle/>
          <a:p>
            <a:r>
              <a:rPr lang="en-US" dirty="0"/>
              <a:t>Turn on Serial Monitor. </a:t>
            </a:r>
          </a:p>
          <a:p>
            <a:r>
              <a:rPr lang="en-US" dirty="0"/>
              <a:t>Rotate the potentiometer</a:t>
            </a:r>
          </a:p>
          <a:p>
            <a:r>
              <a:rPr lang="en-US" dirty="0"/>
              <a:t>Confirm that values range between 0 and 1023</a:t>
            </a:r>
          </a:p>
          <a:p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9FDAB2D-F46D-420E-8B4F-A5FC66050FFA}"/>
              </a:ext>
            </a:extLst>
          </p:cNvPr>
          <p:cNvSpPr/>
          <p:nvPr/>
        </p:nvSpPr>
        <p:spPr>
          <a:xfrm>
            <a:off x="190706" y="92076"/>
            <a:ext cx="1854662" cy="4616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tx1">
                    <a:lumMod val="95000"/>
                    <a:lumOff val="5000"/>
                  </a:schemeClr>
                </a:solidFill>
              </a:rPr>
              <a:t>Hands On</a:t>
            </a:r>
          </a:p>
        </p:txBody>
      </p:sp>
    </p:spTree>
    <p:extLst>
      <p:ext uri="{BB962C8B-B14F-4D97-AF65-F5344CB8AC3E}">
        <p14:creationId xmlns:p14="http://schemas.microsoft.com/office/powerpoint/2010/main" val="310257649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7DA7AC0-5591-FC5D-F0F4-66394293CB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880" y="1957668"/>
            <a:ext cx="5920119" cy="40456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30259"/>
            <a:ext cx="8229600" cy="591636"/>
          </a:xfrm>
        </p:spPr>
        <p:txBody>
          <a:bodyPr/>
          <a:lstStyle/>
          <a:p>
            <a:r>
              <a:rPr lang="en-US" dirty="0"/>
              <a:t>Serial Plotter</a:t>
            </a:r>
            <a:endParaRPr lang="en-US" sz="3200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82041"/>
            <a:ext cx="8229600" cy="1867970"/>
          </a:xfrm>
        </p:spPr>
        <p:txBody>
          <a:bodyPr/>
          <a:lstStyle/>
          <a:p>
            <a:r>
              <a:rPr lang="en-US" sz="2000" dirty="0"/>
              <a:t>Exit from Serial Monitor (click the “</a:t>
            </a:r>
            <a:r>
              <a:rPr lang="en-US" sz="2000" b="1" dirty="0"/>
              <a:t>X</a:t>
            </a:r>
            <a:r>
              <a:rPr lang="en-US" sz="2000" dirty="0"/>
              <a:t>” button)</a:t>
            </a:r>
          </a:p>
          <a:p>
            <a:r>
              <a:rPr lang="en-US" sz="2000" dirty="0"/>
              <a:t>Start the Serial Plotter (tools</a:t>
            </a:r>
          </a:p>
          <a:p>
            <a:r>
              <a:rPr lang="en-US" sz="2000" dirty="0"/>
              <a:t>Turn the Potentiometer knob</a:t>
            </a:r>
          </a:p>
        </p:txBody>
      </p:sp>
      <p:sp>
        <p:nvSpPr>
          <p:cNvPr id="7" name="Oval 6"/>
          <p:cNvSpPr/>
          <p:nvPr/>
        </p:nvSpPr>
        <p:spPr>
          <a:xfrm>
            <a:off x="2212091" y="3657600"/>
            <a:ext cx="3453923" cy="477711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BEABCC2-EE4D-4346-80E2-40089247559B}"/>
              </a:ext>
            </a:extLst>
          </p:cNvPr>
          <p:cNvSpPr/>
          <p:nvPr/>
        </p:nvSpPr>
        <p:spPr>
          <a:xfrm>
            <a:off x="190706" y="92076"/>
            <a:ext cx="1854662" cy="4616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tx1">
                    <a:lumMod val="95000"/>
                    <a:lumOff val="5000"/>
                  </a:schemeClr>
                </a:solidFill>
              </a:rPr>
              <a:t>Hands On</a:t>
            </a:r>
          </a:p>
        </p:txBody>
      </p:sp>
    </p:spTree>
    <p:extLst>
      <p:ext uri="{BB962C8B-B14F-4D97-AF65-F5344CB8AC3E}">
        <p14:creationId xmlns:p14="http://schemas.microsoft.com/office/powerpoint/2010/main" val="181377725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20"/>
          <p:cNvSpPr txBox="1">
            <a:spLocks noGrp="1"/>
          </p:cNvSpPr>
          <p:nvPr>
            <p:ph type="title"/>
          </p:nvPr>
        </p:nvSpPr>
        <p:spPr>
          <a:xfrm>
            <a:off x="1266092" y="142290"/>
            <a:ext cx="7420708" cy="789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400"/>
              <a:buFont typeface="Calibri"/>
              <a:buNone/>
            </a:pPr>
            <a:r>
              <a:rPr lang="en-US" dirty="0"/>
              <a:t>What We Learned</a:t>
            </a:r>
            <a:endParaRPr dirty="0"/>
          </a:p>
        </p:txBody>
      </p:sp>
      <p:sp>
        <p:nvSpPr>
          <p:cNvPr id="628" name="Google Shape;628;p20"/>
          <p:cNvSpPr txBox="1">
            <a:spLocks noGrp="1"/>
          </p:cNvSpPr>
          <p:nvPr>
            <p:ph type="body" idx="1"/>
          </p:nvPr>
        </p:nvSpPr>
        <p:spPr>
          <a:xfrm>
            <a:off x="180473" y="1179096"/>
            <a:ext cx="6439401" cy="4776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rgbClr val="4F6128"/>
              </a:buClr>
              <a:buSzPts val="3200"/>
              <a:buChar char="•"/>
            </a:pPr>
            <a:r>
              <a:rPr lang="en-US" sz="2800" dirty="0"/>
              <a:t>Arduino can measure a voltage</a:t>
            </a:r>
            <a:endParaRPr sz="2800" dirty="0"/>
          </a:p>
          <a:p>
            <a:pPr marL="742950" lvl="1" indent="-285750" algn="l" rtl="0">
              <a:spcBef>
                <a:spcPts val="560"/>
              </a:spcBef>
              <a:spcAft>
                <a:spcPts val="0"/>
              </a:spcAft>
              <a:buClr>
                <a:srgbClr val="366092"/>
              </a:buClr>
              <a:buSzPts val="2800"/>
              <a:buChar char="–"/>
            </a:pPr>
            <a:r>
              <a:rPr lang="en-US" sz="2400" dirty="0"/>
              <a:t>Possibly from a sensor like a photo-resistor</a:t>
            </a:r>
            <a:endParaRPr sz="2400" dirty="0"/>
          </a:p>
          <a:p>
            <a:pPr marL="742950" lvl="1" indent="-285750" algn="l" rtl="0">
              <a:spcBef>
                <a:spcPts val="560"/>
              </a:spcBef>
              <a:spcAft>
                <a:spcPts val="0"/>
              </a:spcAft>
              <a:buClr>
                <a:srgbClr val="366092"/>
              </a:buClr>
              <a:buSzPts val="2800"/>
              <a:buChar char="–"/>
            </a:pPr>
            <a:r>
              <a:rPr lang="en-US" sz="2400" dirty="0"/>
              <a:t>Or from a potentiometer </a:t>
            </a:r>
            <a:endParaRPr sz="2400" dirty="0"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rgbClr val="4F6128"/>
              </a:buClr>
              <a:buSzPts val="3200"/>
              <a:buChar char="•"/>
            </a:pPr>
            <a:r>
              <a:rPr lang="en-US" sz="2800" dirty="0"/>
              <a:t>The voltage reading is an integer between 0 and 1023</a:t>
            </a:r>
            <a:endParaRPr sz="2800" dirty="0"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rgbClr val="4F6128"/>
              </a:buClr>
              <a:buSzPts val="3200"/>
              <a:buChar char="•"/>
            </a:pPr>
            <a:r>
              <a:rPr lang="en-US" sz="2800" i="1" dirty="0"/>
              <a:t>Now we can write an Arduino program that makes decisions based on the measured value in some intelligent way</a:t>
            </a:r>
            <a:endParaRPr sz="2800" i="1" dirty="0"/>
          </a:p>
        </p:txBody>
      </p:sp>
      <p:pic>
        <p:nvPicPr>
          <p:cNvPr id="4" name="Google Shape;687;p26">
            <a:extLst>
              <a:ext uri="{FF2B5EF4-FFF2-40B4-BE49-F238E27FC236}">
                <a16:creationId xmlns:a16="http://schemas.microsoft.com/office/drawing/2014/main" id="{E12870A5-D226-475B-81DD-EDD36C9973A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8165" t="6510" r="25435" b="14198"/>
          <a:stretch/>
        </p:blipFill>
        <p:spPr>
          <a:xfrm>
            <a:off x="6734203" y="2133600"/>
            <a:ext cx="1952597" cy="2590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6B13FDC-0896-4CF0-A0FE-39C014BD629E}"/>
              </a:ext>
            </a:extLst>
          </p:cNvPr>
          <p:cNvSpPr/>
          <p:nvPr/>
        </p:nvSpPr>
        <p:spPr>
          <a:xfrm>
            <a:off x="190706" y="92076"/>
            <a:ext cx="1854662" cy="4616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tx1">
                    <a:lumMod val="95000"/>
                    <a:lumOff val="5000"/>
                  </a:schemeClr>
                </a:solidFill>
              </a:rPr>
              <a:t>Hands On</a:t>
            </a:r>
            <a:endParaRPr lang="en-US" sz="2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tx1">
                  <a:lumMod val="95000"/>
                  <a:lumOff val="5000"/>
                </a:schemeClr>
              </a:solidFill>
              <a:effectLst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Pulse Width Modulation (PWM)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Controlling the brightness of an LED or the speed of a motor using </a:t>
            </a:r>
            <a:r>
              <a:rPr lang="en-US" b="1" dirty="0">
                <a:solidFill>
                  <a:srgbClr val="FF0000"/>
                </a:solidFill>
              </a:rPr>
              <a:t>analogWrite()</a:t>
            </a:r>
          </a:p>
        </p:txBody>
      </p:sp>
    </p:spTree>
    <p:extLst>
      <p:ext uri="{BB962C8B-B14F-4D97-AF65-F5344CB8AC3E}">
        <p14:creationId xmlns:p14="http://schemas.microsoft.com/office/powerpoint/2010/main" val="21233433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to use a Push Button switch</a:t>
            </a:r>
            <a:br>
              <a:rPr lang="en-US" dirty="0"/>
            </a:br>
            <a:r>
              <a:rPr lang="en-US" sz="3600" i="1" dirty="0">
                <a:solidFill>
                  <a:srgbClr val="00B050"/>
                </a:solidFill>
              </a:rPr>
              <a:t>A difficulty:</a:t>
            </a:r>
            <a:endParaRPr lang="en-US" i="1" dirty="0">
              <a:solidFill>
                <a:srgbClr val="00B05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07702" y="1607419"/>
            <a:ext cx="6583899" cy="419620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If you push the button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Voltage on Pin 3: V</a:t>
            </a:r>
            <a:r>
              <a:rPr lang="en-US" baseline="-25000" dirty="0"/>
              <a:t>3</a:t>
            </a:r>
            <a:r>
              <a:rPr lang="en-US" dirty="0"/>
              <a:t>= 0 = LOW</a:t>
            </a:r>
            <a:endParaRPr lang="en-US" b="1" dirty="0"/>
          </a:p>
          <a:p>
            <a:r>
              <a:rPr lang="en-US" dirty="0">
                <a:solidFill>
                  <a:srgbClr val="7030A0"/>
                </a:solidFill>
              </a:rPr>
              <a:t>If you don’t push the Button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V</a:t>
            </a:r>
            <a:r>
              <a:rPr lang="en-US" baseline="-25000" dirty="0"/>
              <a:t>3 </a:t>
            </a:r>
            <a:r>
              <a:rPr lang="en-US" dirty="0"/>
              <a:t>is not defined</a:t>
            </a:r>
          </a:p>
          <a:p>
            <a:pPr lvl="1"/>
            <a:r>
              <a:rPr lang="en-US" dirty="0"/>
              <a:t>This is called a “</a:t>
            </a:r>
            <a:r>
              <a:rPr lang="en-US" dirty="0">
                <a:solidFill>
                  <a:srgbClr val="FF0000"/>
                </a:solidFill>
              </a:rPr>
              <a:t>floating input</a:t>
            </a:r>
            <a:r>
              <a:rPr lang="en-US" dirty="0"/>
              <a:t>”</a:t>
            </a:r>
          </a:p>
          <a:p>
            <a:pPr lvl="1"/>
            <a:r>
              <a:rPr lang="en-US" dirty="0"/>
              <a:t>Gives random results. </a:t>
            </a:r>
          </a:p>
          <a:p>
            <a:pPr lvl="2"/>
            <a:r>
              <a:rPr lang="en-US" dirty="0"/>
              <a:t>Sometimes HIGH, sometimes LOW</a:t>
            </a:r>
          </a:p>
          <a:p>
            <a:pPr lvl="2"/>
            <a:r>
              <a:rPr lang="en-US" dirty="0"/>
              <a:t>This is Bad.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385011" y="1876926"/>
            <a:ext cx="1520790" cy="2333362"/>
            <a:chOff x="385011" y="1876926"/>
            <a:chExt cx="1520790" cy="2333362"/>
          </a:xfrm>
        </p:grpSpPr>
        <p:sp>
          <p:nvSpPr>
            <p:cNvPr id="6" name="TextBox 5"/>
            <p:cNvSpPr txBox="1"/>
            <p:nvPr/>
          </p:nvSpPr>
          <p:spPr>
            <a:xfrm>
              <a:off x="385011" y="1876926"/>
              <a:ext cx="647934" cy="369332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Pin 3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85011" y="3840956"/>
              <a:ext cx="647934" cy="369332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Gnd</a:t>
              </a:r>
              <a:endParaRPr lang="en-US" dirty="0"/>
            </a:p>
          </p:txBody>
        </p:sp>
        <p:sp>
          <p:nvSpPr>
            <p:cNvPr id="14" name="Freeform: Shape 13"/>
            <p:cNvSpPr/>
            <p:nvPr/>
          </p:nvSpPr>
          <p:spPr>
            <a:xfrm>
              <a:off x="1029903" y="2059806"/>
              <a:ext cx="875898" cy="1020278"/>
            </a:xfrm>
            <a:custGeom>
              <a:avLst/>
              <a:gdLst>
                <a:gd name="connsiteX0" fmla="*/ 0 w 875898"/>
                <a:gd name="connsiteY0" fmla="*/ 0 h 1020278"/>
                <a:gd name="connsiteX1" fmla="*/ 596766 w 875898"/>
                <a:gd name="connsiteY1" fmla="*/ 0 h 1020278"/>
                <a:gd name="connsiteX2" fmla="*/ 596766 w 875898"/>
                <a:gd name="connsiteY2" fmla="*/ 741146 h 1020278"/>
                <a:gd name="connsiteX3" fmla="*/ 875898 w 875898"/>
                <a:gd name="connsiteY3" fmla="*/ 1020278 h 1020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5898" h="1020278">
                  <a:moveTo>
                    <a:pt x="0" y="0"/>
                  </a:moveTo>
                  <a:lnTo>
                    <a:pt x="596766" y="0"/>
                  </a:lnTo>
                  <a:lnTo>
                    <a:pt x="596766" y="741146"/>
                  </a:lnTo>
                  <a:lnTo>
                    <a:pt x="875898" y="1020278"/>
                  </a:lnTo>
                </a:path>
              </a:pathLst>
            </a:custGeom>
            <a:noFill/>
            <a:ln w="190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/>
            <p:cNvSpPr/>
            <p:nvPr/>
          </p:nvSpPr>
          <p:spPr>
            <a:xfrm>
              <a:off x="1029903" y="3108960"/>
              <a:ext cx="596766" cy="904775"/>
            </a:xfrm>
            <a:custGeom>
              <a:avLst/>
              <a:gdLst>
                <a:gd name="connsiteX0" fmla="*/ 0 w 596766"/>
                <a:gd name="connsiteY0" fmla="*/ 904775 h 904775"/>
                <a:gd name="connsiteX1" fmla="*/ 596766 w 596766"/>
                <a:gd name="connsiteY1" fmla="*/ 904775 h 904775"/>
                <a:gd name="connsiteX2" fmla="*/ 596766 w 596766"/>
                <a:gd name="connsiteY2" fmla="*/ 0 h 9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96766" h="904775">
                  <a:moveTo>
                    <a:pt x="0" y="904775"/>
                  </a:moveTo>
                  <a:lnTo>
                    <a:pt x="596766" y="904775"/>
                  </a:lnTo>
                  <a:lnTo>
                    <a:pt x="596766" y="0"/>
                  </a:lnTo>
                </a:path>
              </a:pathLst>
            </a:custGeom>
            <a:noFill/>
            <a:ln w="190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28002" y="2791084"/>
              <a:ext cx="87030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Switch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BC49086B-6442-4A32-865D-E3A59AAAB9A7}"/>
              </a:ext>
            </a:extLst>
          </p:cNvPr>
          <p:cNvSpPr txBox="1"/>
          <p:nvPr/>
        </p:nvSpPr>
        <p:spPr>
          <a:xfrm>
            <a:off x="1398305" y="1690474"/>
            <a:ext cx="394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</a:t>
            </a:r>
            <a:r>
              <a:rPr lang="en-US" baseline="-25000" dirty="0"/>
              <a:t>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335774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3190"/>
            <a:ext cx="8229600" cy="757031"/>
          </a:xfrm>
        </p:spPr>
        <p:txBody>
          <a:bodyPr/>
          <a:lstStyle/>
          <a:p>
            <a:r>
              <a:rPr lang="en-US" dirty="0"/>
              <a:t>analogWrite():  It’s not Analog!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705" y="2226469"/>
            <a:ext cx="3835029" cy="3263504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 err="1"/>
              <a:t>analogWrite</a:t>
            </a:r>
            <a:r>
              <a:rPr lang="en-US" sz="2400" dirty="0"/>
              <a:t>(</a:t>
            </a:r>
            <a:r>
              <a:rPr lang="en-US" sz="2400" dirty="0" err="1"/>
              <a:t>pinNo</a:t>
            </a:r>
            <a:r>
              <a:rPr lang="en-US" sz="2400" dirty="0"/>
              <a:t>, value);</a:t>
            </a:r>
          </a:p>
          <a:p>
            <a:r>
              <a:rPr lang="en-US" sz="2400" dirty="0"/>
              <a:t>You would think that the output voltage is “</a:t>
            </a:r>
            <a:r>
              <a:rPr lang="en-US" sz="2400" b="1" dirty="0"/>
              <a:t>value</a:t>
            </a:r>
            <a:r>
              <a:rPr lang="en-US" sz="2400" dirty="0"/>
              <a:t>”</a:t>
            </a:r>
          </a:p>
          <a:p>
            <a:pPr lvl="1"/>
            <a:r>
              <a:rPr lang="en-US" sz="2000" dirty="0"/>
              <a:t>But you’d be wrong</a:t>
            </a:r>
          </a:p>
          <a:p>
            <a:r>
              <a:rPr lang="en-US" sz="2400" dirty="0"/>
              <a:t>Outputs 5V or 0V to </a:t>
            </a:r>
            <a:r>
              <a:rPr lang="en-US" sz="2400" b="1" dirty="0" err="1"/>
              <a:t>pinNo</a:t>
            </a:r>
            <a:endParaRPr lang="en-US" sz="2400" b="1" dirty="0"/>
          </a:p>
          <a:p>
            <a:pPr lvl="1"/>
            <a:r>
              <a:rPr lang="en-US" sz="2000" dirty="0"/>
              <a:t>This is a </a:t>
            </a:r>
            <a:r>
              <a:rPr lang="en-US" sz="2000" u="sng" dirty="0"/>
              <a:t>digital</a:t>
            </a:r>
            <a:r>
              <a:rPr lang="en-US" sz="2000" dirty="0"/>
              <a:t> signal</a:t>
            </a:r>
          </a:p>
          <a:p>
            <a:pPr lvl="1"/>
            <a:r>
              <a:rPr lang="en-US" sz="2000" u="sng" dirty="0"/>
              <a:t>Average</a:t>
            </a:r>
            <a:r>
              <a:rPr lang="en-US" sz="2000" dirty="0"/>
              <a:t> voltage is determined by “value”</a:t>
            </a:r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7002" y="1940147"/>
            <a:ext cx="3904342" cy="3836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84694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686323-182A-49B8-8F0A-B3DAF6F575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PWM Controls </a:t>
            </a:r>
            <a:r>
              <a:rPr lang="en-US" u="sng" dirty="0"/>
              <a:t>Average</a:t>
            </a:r>
            <a:r>
              <a:rPr lang="en-US" dirty="0"/>
              <a:t> Voltage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A8E3261-B19A-40FF-B285-AE316C40DBB2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457200" y="1600201"/>
                <a:ext cx="4038600" cy="3703320"/>
              </a:xfrm>
              <a:solidFill>
                <a:schemeClr val="bg1"/>
              </a:solidFill>
            </p:spPr>
            <p:txBody>
              <a:bodyPr anchor="ctr"/>
              <a:lstStyle/>
              <a:p>
                <a:pPr marL="0" indent="0">
                  <a:buNone/>
                </a:pPr>
                <a:r>
                  <a:rPr lang="en-US" sz="2400" b="0" i="1" dirty="0">
                    <a:latin typeface="Cambria Math" panose="02040503050406030204" pitchFamily="18" charset="0"/>
                  </a:rPr>
                  <a:t>Average Voltage is: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𝐴𝑣𝑒𝑟𝑎𝑔𝑒</m:t>
                      </m:r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 =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5∙</m:t>
                      </m:r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sz="24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𝑉𝑎𝑙𝑢𝑒</m:t>
                          </m:r>
                        </m:num>
                        <m:den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255</m:t>
                          </m:r>
                        </m:den>
                      </m:f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𝑉𝑜𝑙𝑡𝑠</m:t>
                      </m:r>
                    </m:oMath>
                  </m:oMathPara>
                </a14:m>
                <a:endParaRPr lang="en-US" sz="2800" dirty="0"/>
              </a:p>
              <a:p>
                <a:pPr marL="0" indent="0">
                  <a:buNone/>
                </a:pPr>
                <a:endParaRPr lang="en-US" sz="2400" u="sng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A8E3261-B19A-40FF-B285-AE316C40DBB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457200" y="1600201"/>
                <a:ext cx="4038600" cy="3703320"/>
              </a:xfrm>
              <a:blipFill>
                <a:blip r:embed="rId3"/>
                <a:stretch>
                  <a:fillRect l="-22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12"/>
              <p:cNvSpPr>
                <a:spLocks noGrp="1"/>
              </p:cNvSpPr>
              <p:nvPr>
                <p:ph sz="half" idx="2"/>
              </p:nvPr>
            </p:nvSpPr>
            <p:spPr>
              <a:xfrm>
                <a:off x="4648200" y="1600200"/>
                <a:ext cx="4038600" cy="3703321"/>
              </a:xfrm>
            </p:spPr>
            <p:txBody>
              <a:bodyPr anchor="ctr"/>
              <a:lstStyle/>
              <a:p>
                <a:pPr marL="0" indent="0">
                  <a:buNone/>
                </a:pPr>
                <a:r>
                  <a:rPr lang="en-US" sz="2400" u="sng" dirty="0"/>
                  <a:t>Examples:</a:t>
                </a:r>
              </a:p>
              <a:p>
                <a:pPr>
                  <a:buFont typeface="+mj-lt"/>
                  <a:buAutoNum type="alphaLcPeriod"/>
                </a:pPr>
                <a:r>
                  <a:rPr lang="en-US" sz="2400" dirty="0" err="1"/>
                  <a:t>analogWrite</a:t>
                </a:r>
                <a:r>
                  <a:rPr lang="en-US" sz="2400" dirty="0"/>
                  <a:t>(</a:t>
                </a:r>
                <a:r>
                  <a:rPr lang="en-US" sz="2400" dirty="0" err="1"/>
                  <a:t>pinNo</a:t>
                </a:r>
                <a:r>
                  <a:rPr lang="en-US" sz="2400" dirty="0"/>
                  <a:t>, 51);</a:t>
                </a:r>
              </a:p>
              <a:p>
                <a:pPr marL="514350" lvl="1"/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𝐴𝑣𝑔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=5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51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255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=1 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endParaRPr lang="en-US" sz="2000" dirty="0"/>
              </a:p>
              <a:p>
                <a:pPr>
                  <a:buFont typeface="+mj-lt"/>
                  <a:buAutoNum type="alphaLcPeriod"/>
                </a:pPr>
                <a:r>
                  <a:rPr lang="en-US" sz="2400" dirty="0" err="1"/>
                  <a:t>analogWrite</a:t>
                </a:r>
                <a:r>
                  <a:rPr lang="en-US" sz="2400" dirty="0"/>
                  <a:t>(pinNo,128);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𝐴𝑣𝑔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=5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128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255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=2.5 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endParaRPr lang="en-US" sz="2000" dirty="0"/>
              </a:p>
              <a:p>
                <a:pPr>
                  <a:buFont typeface="+mj-lt"/>
                  <a:buAutoNum type="alphaLcPeriod"/>
                </a:pPr>
                <a:r>
                  <a:rPr lang="en-US" sz="2400" dirty="0" err="1"/>
                  <a:t>analogWrite</a:t>
                </a:r>
                <a:r>
                  <a:rPr lang="en-US" sz="2400" dirty="0"/>
                  <a:t>(</a:t>
                </a:r>
                <a:r>
                  <a:rPr lang="en-US" sz="2400" dirty="0" err="1"/>
                  <a:t>pinNo</a:t>
                </a:r>
                <a:r>
                  <a:rPr lang="en-US" sz="2400" dirty="0"/>
                  <a:t>, 204);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𝐴𝑣𝑔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=5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204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255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=4 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13" name="Content Placeholder 1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4648200" y="1600200"/>
                <a:ext cx="4038600" cy="3703321"/>
              </a:xfrm>
              <a:blipFill>
                <a:blip r:embed="rId4"/>
                <a:stretch>
                  <a:fillRect l="-24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2592672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686323-182A-49B8-8F0A-B3DAF6F575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915" y="544275"/>
            <a:ext cx="7752319" cy="594983"/>
          </a:xfrm>
        </p:spPr>
        <p:txBody>
          <a:bodyPr/>
          <a:lstStyle/>
          <a:p>
            <a:r>
              <a:rPr lang="en-US" dirty="0"/>
              <a:t>PWM Restrictions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A8E3261-B19A-40FF-B285-AE316C40DBB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6391" y="1458918"/>
                <a:ext cx="8470232" cy="2871258"/>
              </a:xfrm>
            </p:spPr>
            <p:txBody>
              <a:bodyPr/>
              <a:lstStyle/>
              <a:p>
                <a:r>
                  <a:rPr lang="en-US" sz="2800" dirty="0" err="1">
                    <a:solidFill>
                      <a:srgbClr val="FF0000"/>
                    </a:solidFill>
                  </a:rPr>
                  <a:t>analogWrite</a:t>
                </a:r>
                <a:r>
                  <a:rPr lang="en-US" sz="2800" dirty="0">
                    <a:solidFill>
                      <a:srgbClr val="FF0000"/>
                    </a:solidFill>
                  </a:rPr>
                  <a:t>(pin, value);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0≤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𝑣𝑎𝑙𝑢𝑒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≤255</m:t>
                    </m:r>
                  </m:oMath>
                </a14:m>
                <a:endParaRPr lang="en-US" sz="2000" dirty="0"/>
              </a:p>
              <a:p>
                <a:pPr lvl="1"/>
                <a:r>
                  <a:rPr lang="en-US" sz="2400" dirty="0"/>
                  <a:t>Values outside this range give erratic results</a:t>
                </a:r>
              </a:p>
              <a:p>
                <a:r>
                  <a:rPr lang="en-US" sz="2800" dirty="0">
                    <a:solidFill>
                      <a:srgbClr val="FF0000"/>
                    </a:solidFill>
                  </a:rPr>
                  <a:t>PWM only on Pins: </a:t>
                </a:r>
                <a:r>
                  <a:rPr lang="en-US" sz="4000" dirty="0">
                    <a:solidFill>
                      <a:srgbClr val="FF0000"/>
                    </a:solidFill>
                  </a:rPr>
                  <a:t>3, 5, 6, 9, 10, and 11!</a:t>
                </a:r>
              </a:p>
              <a:p>
                <a:pPr lvl="1"/>
                <a:r>
                  <a:rPr lang="en-US" sz="2400" dirty="0"/>
                  <a:t>Indicated by “~”  (</a:t>
                </a:r>
                <a:r>
                  <a:rPr lang="en-US" sz="2400" dirty="0" err="1"/>
                  <a:t>tildas</a:t>
                </a:r>
                <a:r>
                  <a:rPr lang="en-US" sz="2400" dirty="0"/>
                  <a:t>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A8E3261-B19A-40FF-B285-AE316C40DBB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6391" y="1458918"/>
                <a:ext cx="8470232" cy="2871258"/>
              </a:xfrm>
              <a:blipFill>
                <a:blip r:embed="rId2"/>
                <a:stretch>
                  <a:fillRect l="-1295" t="-19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9F1BFDF2-3A3E-47BB-BB0B-0CF5559894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3140"/>
          <a:stretch/>
        </p:blipFill>
        <p:spPr>
          <a:xfrm>
            <a:off x="1915621" y="4590468"/>
            <a:ext cx="4771103" cy="1461260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99DF0027-79C3-4580-8C4D-83117C7748A6}"/>
              </a:ext>
            </a:extLst>
          </p:cNvPr>
          <p:cNvGrpSpPr/>
          <p:nvPr/>
        </p:nvGrpSpPr>
        <p:grpSpPr>
          <a:xfrm flipV="1">
            <a:off x="3714923" y="4356800"/>
            <a:ext cx="2282313" cy="427703"/>
            <a:chOff x="3799728" y="5186846"/>
            <a:chExt cx="2282313" cy="427703"/>
          </a:xfrm>
        </p:grpSpPr>
        <p:sp>
          <p:nvSpPr>
            <p:cNvPr id="6" name="Arrow: Up 5">
              <a:extLst>
                <a:ext uri="{FF2B5EF4-FFF2-40B4-BE49-F238E27FC236}">
                  <a16:creationId xmlns:a16="http://schemas.microsoft.com/office/drawing/2014/main" id="{7B0617DB-211F-40B2-B222-EC782F4FF168}"/>
                </a:ext>
              </a:extLst>
            </p:cNvPr>
            <p:cNvSpPr/>
            <p:nvPr/>
          </p:nvSpPr>
          <p:spPr>
            <a:xfrm>
              <a:off x="3799728" y="5186846"/>
              <a:ext cx="250723" cy="427703"/>
            </a:xfrm>
            <a:prstGeom prst="upArrow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900"/>
              <a:endParaRPr lang="en-US" sz="135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7" name="Arrow: Up 6">
              <a:extLst>
                <a:ext uri="{FF2B5EF4-FFF2-40B4-BE49-F238E27FC236}">
                  <a16:creationId xmlns:a16="http://schemas.microsoft.com/office/drawing/2014/main" id="{055BC240-D4D3-476C-BF29-41788CF28A3F}"/>
                </a:ext>
              </a:extLst>
            </p:cNvPr>
            <p:cNvSpPr/>
            <p:nvPr/>
          </p:nvSpPr>
          <p:spPr>
            <a:xfrm>
              <a:off x="4050450" y="5186846"/>
              <a:ext cx="250723" cy="427703"/>
            </a:xfrm>
            <a:prstGeom prst="upArrow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900"/>
              <a:endParaRPr lang="en-US" sz="135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8" name="Arrow: Up 7">
              <a:extLst>
                <a:ext uri="{FF2B5EF4-FFF2-40B4-BE49-F238E27FC236}">
                  <a16:creationId xmlns:a16="http://schemas.microsoft.com/office/drawing/2014/main" id="{50737880-281E-4891-88FC-4ACECABF1F2E}"/>
                </a:ext>
              </a:extLst>
            </p:cNvPr>
            <p:cNvSpPr/>
            <p:nvPr/>
          </p:nvSpPr>
          <p:spPr>
            <a:xfrm>
              <a:off x="4301173" y="5186846"/>
              <a:ext cx="250723" cy="427703"/>
            </a:xfrm>
            <a:prstGeom prst="upArrow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900"/>
              <a:endParaRPr lang="en-US" sz="135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9" name="Arrow: Up 8">
              <a:extLst>
                <a:ext uri="{FF2B5EF4-FFF2-40B4-BE49-F238E27FC236}">
                  <a16:creationId xmlns:a16="http://schemas.microsoft.com/office/drawing/2014/main" id="{BA68E4A1-8A62-4058-BCCE-14F5496173A8}"/>
                </a:ext>
              </a:extLst>
            </p:cNvPr>
            <p:cNvSpPr/>
            <p:nvPr/>
          </p:nvSpPr>
          <p:spPr>
            <a:xfrm>
              <a:off x="5163954" y="5186846"/>
              <a:ext cx="250723" cy="427703"/>
            </a:xfrm>
            <a:prstGeom prst="upArrow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900"/>
              <a:endParaRPr lang="en-US" sz="135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0" name="Arrow: Up 9">
              <a:extLst>
                <a:ext uri="{FF2B5EF4-FFF2-40B4-BE49-F238E27FC236}">
                  <a16:creationId xmlns:a16="http://schemas.microsoft.com/office/drawing/2014/main" id="{EE73ED44-4B6B-441B-9B29-8E9800A7B7DA}"/>
                </a:ext>
              </a:extLst>
            </p:cNvPr>
            <p:cNvSpPr/>
            <p:nvPr/>
          </p:nvSpPr>
          <p:spPr>
            <a:xfrm>
              <a:off x="5385180" y="5186846"/>
              <a:ext cx="250723" cy="427703"/>
            </a:xfrm>
            <a:prstGeom prst="upArrow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900"/>
              <a:endParaRPr lang="en-US" sz="135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1" name="Arrow: Up 10">
              <a:extLst>
                <a:ext uri="{FF2B5EF4-FFF2-40B4-BE49-F238E27FC236}">
                  <a16:creationId xmlns:a16="http://schemas.microsoft.com/office/drawing/2014/main" id="{F19EF785-D711-431A-ADB5-88FCBF52609E}"/>
                </a:ext>
              </a:extLst>
            </p:cNvPr>
            <p:cNvSpPr/>
            <p:nvPr/>
          </p:nvSpPr>
          <p:spPr>
            <a:xfrm>
              <a:off x="5831318" y="5186846"/>
              <a:ext cx="250723" cy="427703"/>
            </a:xfrm>
            <a:prstGeom prst="upArrow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900"/>
              <a:endParaRPr lang="en-US" sz="1350">
                <a:solidFill>
                  <a:prstClr val="white"/>
                </a:solidFill>
                <a:latin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9854508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Try 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1239" y="1513773"/>
            <a:ext cx="5484078" cy="1958393"/>
          </a:xfrm>
        </p:spPr>
        <p:txBody>
          <a:bodyPr/>
          <a:lstStyle/>
          <a:p>
            <a:r>
              <a:rPr lang="en-US" sz="2400" dirty="0"/>
              <a:t>Connect LED + resistor to pin 9</a:t>
            </a:r>
          </a:p>
          <a:p>
            <a:r>
              <a:rPr lang="en-US" sz="2400" dirty="0"/>
              <a:t>Pot to pin A0</a:t>
            </a:r>
          </a:p>
          <a:p>
            <a:r>
              <a:rPr lang="en-US" sz="2400" dirty="0"/>
              <a:t>Use Built-in Example:</a:t>
            </a:r>
            <a:br>
              <a:rPr lang="en-US" sz="2400" dirty="0"/>
            </a:br>
            <a:r>
              <a:rPr lang="en-US" sz="2400" i="1" dirty="0">
                <a:solidFill>
                  <a:srgbClr val="00B050"/>
                </a:solidFill>
              </a:rPr>
              <a:t>Examples–&gt;Analog-&gt;</a:t>
            </a:r>
            <a:r>
              <a:rPr lang="en-US" sz="2400" i="1" dirty="0" err="1">
                <a:solidFill>
                  <a:srgbClr val="00B050"/>
                </a:solidFill>
              </a:rPr>
              <a:t>AnalogInOutSerial</a:t>
            </a:r>
            <a:endParaRPr lang="en-US" sz="2400" i="1" dirty="0">
              <a:solidFill>
                <a:srgbClr val="00B05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9824" y="1273678"/>
            <a:ext cx="3352937" cy="404691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3637769"/>
            <a:ext cx="4301138" cy="187906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6BD6A09-6395-4C2D-B2E5-47C90BF30FAD}"/>
              </a:ext>
            </a:extLst>
          </p:cNvPr>
          <p:cNvSpPr/>
          <p:nvPr/>
        </p:nvSpPr>
        <p:spPr>
          <a:xfrm>
            <a:off x="190706" y="92076"/>
            <a:ext cx="1854662" cy="4616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tx1">
                    <a:lumMod val="95000"/>
                    <a:lumOff val="5000"/>
                  </a:schemeClr>
                </a:solidFill>
              </a:rPr>
              <a:t>Hands On</a:t>
            </a:r>
            <a:endParaRPr lang="en-US" sz="2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tx1">
                  <a:lumMod val="95000"/>
                  <a:lumOff val="5000"/>
                </a:schemeClr>
              </a:solidFill>
              <a:effectLst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23EF53-B037-4183-96BA-25B0E879A49C}"/>
              </a:ext>
            </a:extLst>
          </p:cNvPr>
          <p:cNvSpPr txBox="1"/>
          <p:nvPr/>
        </p:nvSpPr>
        <p:spPr>
          <a:xfrm>
            <a:off x="7639466" y="4981133"/>
            <a:ext cx="463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F8CA520-3FC8-4B6B-A6D3-15D2B893A16C}"/>
              </a:ext>
            </a:extLst>
          </p:cNvPr>
          <p:cNvSpPr txBox="1"/>
          <p:nvPr/>
        </p:nvSpPr>
        <p:spPr>
          <a:xfrm>
            <a:off x="7324956" y="3099358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9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1DC834-F6A8-457F-BC6D-52A35C256751}"/>
              </a:ext>
            </a:extLst>
          </p:cNvPr>
          <p:cNvSpPr txBox="1"/>
          <p:nvPr/>
        </p:nvSpPr>
        <p:spPr>
          <a:xfrm>
            <a:off x="6118341" y="495868"/>
            <a:ext cx="24132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00B0F0"/>
                </a:solidFill>
              </a:rPr>
              <a:t>Perceived</a:t>
            </a:r>
            <a:r>
              <a:rPr lang="en-US" i="1" dirty="0">
                <a:solidFill>
                  <a:srgbClr val="00B0F0"/>
                </a:solidFill>
              </a:rPr>
              <a:t> brightness changes even though voltage is only 0 or 5V </a:t>
            </a:r>
          </a:p>
        </p:txBody>
      </p:sp>
    </p:spTree>
    <p:extLst>
      <p:ext uri="{BB962C8B-B14F-4D97-AF65-F5344CB8AC3E}">
        <p14:creationId xmlns:p14="http://schemas.microsoft.com/office/powerpoint/2010/main" val="100225323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303" y="3716283"/>
            <a:ext cx="8561943" cy="2809646"/>
          </a:xfrm>
        </p:spPr>
        <p:txBody>
          <a:bodyPr/>
          <a:lstStyle/>
          <a:p>
            <a:r>
              <a:rPr lang="en-US" sz="2800" dirty="0"/>
              <a:t>How it works</a:t>
            </a:r>
          </a:p>
          <a:p>
            <a:pPr lvl="1"/>
            <a:r>
              <a:rPr lang="en-US" sz="2400" dirty="0"/>
              <a:t>Potentiometer:  </a:t>
            </a:r>
            <a:r>
              <a:rPr lang="en-US" sz="2400" dirty="0" err="1"/>
              <a:t>sensorValue</a:t>
            </a:r>
            <a:r>
              <a:rPr lang="en-US" sz="2400" dirty="0"/>
              <a:t> is between 0 and 1023</a:t>
            </a:r>
          </a:p>
          <a:p>
            <a:pPr lvl="1"/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Map</a:t>
            </a:r>
            <a:r>
              <a:rPr lang="en-US" sz="2400" dirty="0"/>
              <a:t>: converts value to a number between 0 and 255</a:t>
            </a:r>
          </a:p>
          <a:p>
            <a:pPr lvl="1"/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analogWrite</a:t>
            </a:r>
            <a:r>
              <a:rPr lang="en-US" sz="2400" dirty="0"/>
              <a:t>: Outputs PWM signal to LED</a:t>
            </a:r>
          </a:p>
          <a:p>
            <a:r>
              <a:rPr lang="en-US" sz="2800" dirty="0"/>
              <a:t>PWM is also used to control the speed of dc motors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303" y="878367"/>
            <a:ext cx="7387661" cy="245476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45F83E7-4E61-4FE6-941F-2D4824F339B1}"/>
              </a:ext>
            </a:extLst>
          </p:cNvPr>
          <p:cNvSpPr/>
          <p:nvPr/>
        </p:nvSpPr>
        <p:spPr>
          <a:xfrm>
            <a:off x="190706" y="92076"/>
            <a:ext cx="1854662" cy="4616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tx1">
                    <a:lumMod val="95000"/>
                    <a:lumOff val="5000"/>
                  </a:schemeClr>
                </a:solidFill>
              </a:rPr>
              <a:t>Hands On</a:t>
            </a:r>
          </a:p>
        </p:txBody>
      </p:sp>
    </p:spTree>
    <p:extLst>
      <p:ext uri="{BB962C8B-B14F-4D97-AF65-F5344CB8AC3E}">
        <p14:creationId xmlns:p14="http://schemas.microsoft.com/office/powerpoint/2010/main" val="91174138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Using PWM with an RGB LED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7419" y="1181820"/>
            <a:ext cx="8583283" cy="3832002"/>
          </a:xfrm>
        </p:spPr>
        <p:txBody>
          <a:bodyPr>
            <a:normAutofit fontScale="92500"/>
          </a:bodyPr>
          <a:lstStyle/>
          <a:p>
            <a:r>
              <a:rPr lang="en-US" dirty="0"/>
              <a:t>What is an RGB LED?</a:t>
            </a:r>
          </a:p>
          <a:p>
            <a:pPr lvl="1"/>
            <a:r>
              <a:rPr lang="en-US" dirty="0"/>
              <a:t>“LED” = Light Emitting Diode, “RGB” = Red, Green, Blue</a:t>
            </a:r>
          </a:p>
          <a:p>
            <a:pPr lvl="1"/>
            <a:r>
              <a:rPr lang="en-US" dirty="0"/>
              <a:t>An RGB LED contains a red, green, and blue LED used to create different colors</a:t>
            </a:r>
          </a:p>
          <a:p>
            <a:pPr lvl="1"/>
            <a:r>
              <a:rPr lang="en-US" dirty="0"/>
              <a:t>A RGB LED has four pins: one for ground and one for each color</a:t>
            </a:r>
          </a:p>
          <a:p>
            <a:pPr lvl="1"/>
            <a:r>
              <a:rPr lang="en-US" dirty="0"/>
              <a:t>Can think of making colors in a RGB LED like mixing paint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7B7210-CE97-4CBD-B7B9-E31B65841B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7779" y="4691520"/>
            <a:ext cx="3452923" cy="132293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20385" y="4375185"/>
            <a:ext cx="5277394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2"/>
            <a:r>
              <a:rPr lang="en-US" sz="1925" dirty="0"/>
              <a:t>Different amounts of red, green, and blue paint can produce different colors. Use different amounts of red, green, and blue light to accomplish the same thing! </a:t>
            </a:r>
          </a:p>
        </p:txBody>
      </p:sp>
    </p:spTree>
    <p:extLst>
      <p:ext uri="{BB962C8B-B14F-4D97-AF65-F5344CB8AC3E}">
        <p14:creationId xmlns:p14="http://schemas.microsoft.com/office/powerpoint/2010/main" val="148058184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What is an RGB LED?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A common way to represent colors is using the RGB triplet. The values can range from 0 to 255, with 255 being the maximum value. For example:</a:t>
            </a:r>
          </a:p>
          <a:p>
            <a:pPr lvl="1"/>
            <a:r>
              <a:rPr lang="en-US" sz="2325" dirty="0"/>
              <a:t>Red = (255, 0, 0)</a:t>
            </a:r>
          </a:p>
          <a:p>
            <a:pPr lvl="1"/>
            <a:r>
              <a:rPr lang="en-US" sz="2325" dirty="0"/>
              <a:t>Green = (0, 255, 0)</a:t>
            </a:r>
          </a:p>
          <a:p>
            <a:pPr lvl="1"/>
            <a:r>
              <a:rPr lang="en-US" sz="2325" dirty="0"/>
              <a:t>Blue = (0, 0, 255)</a:t>
            </a:r>
          </a:p>
          <a:p>
            <a:pPr lvl="1"/>
            <a:r>
              <a:rPr lang="en-US" sz="2325" dirty="0"/>
              <a:t>Purple = (255, 0, 255)</a:t>
            </a:r>
          </a:p>
          <a:p>
            <a:pPr lvl="1"/>
            <a:r>
              <a:rPr lang="en-US" sz="2325" dirty="0"/>
              <a:t>White = (255, 255, 255)</a:t>
            </a:r>
          </a:p>
          <a:p>
            <a:r>
              <a:rPr lang="en-US" sz="2625" dirty="0"/>
              <a:t>We can also use PWM to vary the brightness, or amount of light, that gets used to create each color → different shades</a:t>
            </a:r>
          </a:p>
          <a:p>
            <a:pPr lvl="1"/>
            <a:r>
              <a:rPr lang="en-US" sz="2325" dirty="0"/>
              <a:t>To keep it simple we will only use PWM to vary the brightness of the LED and not create different shades in this module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C2F6024-39F0-4E7D-BB3E-2775E3DA28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7741" y="2707734"/>
            <a:ext cx="1570013" cy="1560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98816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BC9FA32-E208-48A4-8A83-A1A5A1699B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7419" y="1788607"/>
            <a:ext cx="8583283" cy="4005141"/>
          </a:xfrm>
          <a:solidFill>
            <a:srgbClr val="EAEAEA"/>
          </a:solidFill>
        </p:spPr>
        <p:txBody>
          <a:bodyPr/>
          <a:lstStyle/>
          <a:p>
            <a:r>
              <a:rPr lang="en-US" dirty="0"/>
              <a:t>Objective:</a:t>
            </a:r>
          </a:p>
          <a:p>
            <a:pPr lvl="1"/>
            <a:r>
              <a:rPr lang="en-US" dirty="0"/>
              <a:t>Build simple circuit using the RGB LED</a:t>
            </a:r>
          </a:p>
          <a:p>
            <a:pPr lvl="1"/>
            <a:r>
              <a:rPr lang="en-US" dirty="0"/>
              <a:t>Use PWM to cycle through various colors on the RGB LED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0014D85-A312-4059-AAA8-FA73A1D96E95}"/>
              </a:ext>
            </a:extLst>
          </p:cNvPr>
          <p:cNvSpPr/>
          <p:nvPr/>
        </p:nvSpPr>
        <p:spPr>
          <a:xfrm>
            <a:off x="190706" y="92076"/>
            <a:ext cx="1854662" cy="4616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tx1">
                    <a:lumMod val="95000"/>
                    <a:lumOff val="5000"/>
                  </a:schemeClr>
                </a:solidFill>
              </a:rPr>
              <a:t>Hands On</a:t>
            </a:r>
            <a:endParaRPr lang="en-US" sz="2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tx1">
                  <a:lumMod val="95000"/>
                  <a:lumOff val="5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36469378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3788" y="699239"/>
            <a:ext cx="8229600" cy="469736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70C0"/>
                </a:solidFill>
              </a:rPr>
              <a:t>Build this Circuit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8605"/>
            <a:ext cx="8229600" cy="3629577"/>
          </a:xfrm>
        </p:spPr>
        <p:txBody>
          <a:bodyPr>
            <a:normAutofit/>
          </a:bodyPr>
          <a:lstStyle/>
          <a:p>
            <a:endParaRPr lang="en-US" dirty="0"/>
          </a:p>
          <a:p>
            <a:pPr marL="342900" lvl="1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320274-9B6E-491C-8F14-97D0538199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788" y="1517837"/>
            <a:ext cx="4647116" cy="365130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1CD3544-C7A6-4FA7-BC52-AC3EA6F49D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9655" y="4091550"/>
            <a:ext cx="2806314" cy="1075200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7DBF5C7-03A4-400B-AA2A-E61A4DFA2F03}"/>
              </a:ext>
            </a:extLst>
          </p:cNvPr>
          <p:cNvSpPr txBox="1">
            <a:spLocks/>
          </p:cNvSpPr>
          <p:nvPr/>
        </p:nvSpPr>
        <p:spPr>
          <a:xfrm>
            <a:off x="5312391" y="1722904"/>
            <a:ext cx="3488709" cy="2082262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The longest pin on the RGB LED is the GND</a:t>
            </a:r>
          </a:p>
          <a:p>
            <a:r>
              <a:rPr lang="en-US" sz="2400" dirty="0"/>
              <a:t>Use the picture below to distinguish which pin controls with color </a:t>
            </a:r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0014D85-A312-4059-AAA8-FA73A1D96E95}"/>
              </a:ext>
            </a:extLst>
          </p:cNvPr>
          <p:cNvSpPr/>
          <p:nvPr/>
        </p:nvSpPr>
        <p:spPr>
          <a:xfrm>
            <a:off x="190706" y="92076"/>
            <a:ext cx="1854662" cy="4616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tx1">
                    <a:lumMod val="95000"/>
                    <a:lumOff val="5000"/>
                  </a:schemeClr>
                </a:solidFill>
              </a:rPr>
              <a:t>Hands On</a:t>
            </a:r>
            <a:endParaRPr lang="en-US" sz="2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tx1">
                  <a:lumMod val="95000"/>
                  <a:lumOff val="5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09198304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78731" y="934333"/>
            <a:ext cx="2636440" cy="699397"/>
          </a:xfrm>
        </p:spPr>
        <p:txBody>
          <a:bodyPr/>
          <a:lstStyle/>
          <a:p>
            <a:r>
              <a:rPr lang="en-US" sz="2400" dirty="0"/>
              <a:t>Your Assignment</a:t>
            </a:r>
            <a:r>
              <a:rPr lang="en-US" sz="3200" dirty="0"/>
              <a:t>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D785C7-9FB1-42D5-9E7A-F4F25FA2C674}"/>
              </a:ext>
            </a:extLst>
          </p:cNvPr>
          <p:cNvSpPr txBox="1"/>
          <p:nvPr/>
        </p:nvSpPr>
        <p:spPr>
          <a:xfrm>
            <a:off x="6333228" y="1696449"/>
            <a:ext cx="2481943" cy="37856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u="sng" dirty="0"/>
              <a:t>Open </a:t>
            </a:r>
            <a:r>
              <a:rPr lang="en-US" sz="2400" u="sng" dirty="0" err="1">
                <a:solidFill>
                  <a:srgbClr val="FF0000"/>
                </a:solidFill>
              </a:rPr>
              <a:t>RGB_LED.ino</a:t>
            </a:r>
            <a:r>
              <a:rPr lang="en-US" sz="2400" u="sng" dirty="0"/>
              <a:t> from Templates folder</a:t>
            </a: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Edit it to increase and decrease the value on the Red LED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Does it do what you expected?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70B6A83-6B01-48BA-9080-165DD28194E8}"/>
              </a:ext>
            </a:extLst>
          </p:cNvPr>
          <p:cNvSpPr/>
          <p:nvPr/>
        </p:nvSpPr>
        <p:spPr>
          <a:xfrm>
            <a:off x="391886" y="104639"/>
            <a:ext cx="1854662" cy="4616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tx1">
                    <a:lumMod val="95000"/>
                    <a:lumOff val="5000"/>
                  </a:schemeClr>
                </a:solidFill>
              </a:rPr>
              <a:t>Hands 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91886" y="1020505"/>
            <a:ext cx="5786845" cy="452431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void</a:t>
            </a:r>
            <a:r>
              <a:rPr lang="en-US" dirty="0"/>
              <a:t>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loop</a:t>
            </a:r>
            <a:r>
              <a:rPr lang="en-US" dirty="0"/>
              <a:t>() {</a:t>
            </a:r>
          </a:p>
          <a:p>
            <a:r>
              <a:rPr lang="en-US" dirty="0"/>
              <a:t>  // Write code that increases the red pin </a:t>
            </a:r>
          </a:p>
          <a:p>
            <a:r>
              <a:rPr lang="en-US" dirty="0"/>
              <a:t>  // from 0 to max brightness then decreases </a:t>
            </a:r>
          </a:p>
          <a:p>
            <a:r>
              <a:rPr lang="en-US" dirty="0"/>
              <a:t>  // it to 0.  This will cause the LED to flash red</a:t>
            </a:r>
          </a:p>
          <a:p>
            <a:r>
              <a:rPr lang="en-US" dirty="0"/>
              <a:t>  // increment/decrement by 5 </a:t>
            </a:r>
          </a:p>
          <a:p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 for</a:t>
            </a:r>
            <a:r>
              <a:rPr lang="en-US" dirty="0"/>
              <a:t> (outputValue = 0; outputValue &lt; 256; outputValue +=5)</a:t>
            </a:r>
          </a:p>
          <a:p>
            <a:r>
              <a:rPr lang="en-US" dirty="0"/>
              <a:t>  {</a:t>
            </a:r>
          </a:p>
          <a:p>
            <a:r>
              <a:rPr lang="en-US" dirty="0"/>
              <a:t>   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analogWrite</a:t>
            </a:r>
            <a:r>
              <a:rPr lang="en-US" dirty="0"/>
              <a:t>(analogOutRed, outputValue);</a:t>
            </a:r>
          </a:p>
          <a:p>
            <a:r>
              <a:rPr lang="en-US" dirty="0"/>
              <a:t>   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delay</a:t>
            </a:r>
            <a:r>
              <a:rPr lang="en-US" dirty="0"/>
              <a:t>(10);</a:t>
            </a:r>
          </a:p>
          <a:p>
            <a:r>
              <a:rPr lang="en-US" dirty="0"/>
              <a:t>  }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for</a:t>
            </a:r>
            <a:r>
              <a:rPr lang="en-US" dirty="0"/>
              <a:t> (outputValue = 255; outputValue &gt;=0; outputValue -=5)</a:t>
            </a:r>
          </a:p>
          <a:p>
            <a:r>
              <a:rPr lang="en-US" dirty="0"/>
              <a:t>  {</a:t>
            </a:r>
          </a:p>
          <a:p>
            <a:r>
              <a:rPr lang="en-US" dirty="0"/>
              <a:t>   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analogWrite</a:t>
            </a:r>
            <a:r>
              <a:rPr lang="en-US" dirty="0"/>
              <a:t>(analogOutRed, outputValue);</a:t>
            </a:r>
          </a:p>
          <a:p>
            <a:r>
              <a:rPr lang="en-US" dirty="0"/>
              <a:t>   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delay</a:t>
            </a:r>
            <a:r>
              <a:rPr lang="en-US" dirty="0"/>
              <a:t>(10);</a:t>
            </a:r>
          </a:p>
          <a:p>
            <a:r>
              <a:rPr lang="en-US" dirty="0"/>
              <a:t>  }</a:t>
            </a:r>
          </a:p>
          <a:p>
            <a:r>
              <a:rPr lang="en-US" dirty="0"/>
              <a:t>} </a:t>
            </a:r>
          </a:p>
        </p:txBody>
      </p:sp>
    </p:spTree>
    <p:extLst>
      <p:ext uri="{BB962C8B-B14F-4D97-AF65-F5344CB8AC3E}">
        <p14:creationId xmlns:p14="http://schemas.microsoft.com/office/powerpoint/2010/main" val="135741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457200" y="230575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Solution: Use a “</a:t>
            </a:r>
            <a:r>
              <a:rPr lang="en-US" b="1" dirty="0"/>
              <a:t>Pull-up</a:t>
            </a:r>
            <a:r>
              <a:rPr lang="en-US" dirty="0"/>
              <a:t>” resistor 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586866" y="1310411"/>
            <a:ext cx="6492625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7030A0"/>
                </a:solidFill>
              </a:rPr>
              <a:t>Now, if you don’t push the button: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V is “pulled up” </a:t>
            </a:r>
            <a:r>
              <a:rPr lang="en-US" sz="2400" i="1" dirty="0">
                <a:solidFill>
                  <a:schemeClr val="accent1">
                    <a:lumMod val="75000"/>
                  </a:schemeClr>
                </a:solidFill>
              </a:rPr>
              <a:t>toward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 +5V (HIGH)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It’s not quite 5V but close enough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2400" i="1" dirty="0">
                <a:solidFill>
                  <a:schemeClr val="accent1">
                    <a:lumMod val="75000"/>
                  </a:schemeClr>
                </a:solidFill>
              </a:rPr>
              <a:t>The input is no longer floating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7030A0"/>
                </a:solidFill>
              </a:rPr>
              <a:t>If you do push the button:  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V = 0 (LOW)</a:t>
            </a:r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Nothing is floating - Problem is solved!!!!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84864" y="1257406"/>
            <a:ext cx="2384713" cy="3795922"/>
            <a:chOff x="84864" y="1257406"/>
            <a:chExt cx="2384713" cy="3795922"/>
          </a:xfrm>
        </p:grpSpPr>
        <p:sp>
          <p:nvSpPr>
            <p:cNvPr id="8" name="TextBox 7"/>
            <p:cNvSpPr txBox="1"/>
            <p:nvPr/>
          </p:nvSpPr>
          <p:spPr>
            <a:xfrm>
              <a:off x="84864" y="1980253"/>
              <a:ext cx="200381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Pull-up Resistor R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110183" y="2731789"/>
              <a:ext cx="35939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V</a:t>
              </a:r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56377" y="1866856"/>
              <a:ext cx="257175" cy="695325"/>
            </a:xfrm>
            <a:prstGeom prst="rect">
              <a:avLst/>
            </a:prstGeom>
          </p:spPr>
        </p:pic>
        <p:grpSp>
          <p:nvGrpSpPr>
            <p:cNvPr id="14" name="Group 13"/>
            <p:cNvGrpSpPr/>
            <p:nvPr/>
          </p:nvGrpSpPr>
          <p:grpSpPr>
            <a:xfrm>
              <a:off x="506378" y="2593289"/>
              <a:ext cx="1857719" cy="2460039"/>
              <a:chOff x="48082" y="1750249"/>
              <a:chExt cx="1857719" cy="2460039"/>
            </a:xfrm>
          </p:grpSpPr>
          <p:sp>
            <p:nvSpPr>
              <p:cNvPr id="15" name="TextBox 14"/>
              <p:cNvSpPr txBox="1"/>
              <p:nvPr/>
            </p:nvSpPr>
            <p:spPr>
              <a:xfrm>
                <a:off x="48082" y="1750249"/>
                <a:ext cx="1021111" cy="646331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Arduino pin</a:t>
                </a: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385011" y="3840956"/>
                <a:ext cx="647934" cy="369332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 err="1"/>
                  <a:t>Gnd</a:t>
                </a:r>
                <a:endParaRPr lang="en-US" dirty="0"/>
              </a:p>
            </p:txBody>
          </p:sp>
          <p:sp>
            <p:nvSpPr>
              <p:cNvPr id="17" name="Freeform: Shape 16"/>
              <p:cNvSpPr/>
              <p:nvPr/>
            </p:nvSpPr>
            <p:spPr>
              <a:xfrm>
                <a:off x="1029903" y="2059806"/>
                <a:ext cx="875898" cy="1020278"/>
              </a:xfrm>
              <a:custGeom>
                <a:avLst/>
                <a:gdLst>
                  <a:gd name="connsiteX0" fmla="*/ 0 w 875898"/>
                  <a:gd name="connsiteY0" fmla="*/ 0 h 1020278"/>
                  <a:gd name="connsiteX1" fmla="*/ 596766 w 875898"/>
                  <a:gd name="connsiteY1" fmla="*/ 0 h 1020278"/>
                  <a:gd name="connsiteX2" fmla="*/ 596766 w 875898"/>
                  <a:gd name="connsiteY2" fmla="*/ 741146 h 1020278"/>
                  <a:gd name="connsiteX3" fmla="*/ 875898 w 875898"/>
                  <a:gd name="connsiteY3" fmla="*/ 1020278 h 10202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5898" h="1020278">
                    <a:moveTo>
                      <a:pt x="0" y="0"/>
                    </a:moveTo>
                    <a:lnTo>
                      <a:pt x="596766" y="0"/>
                    </a:lnTo>
                    <a:lnTo>
                      <a:pt x="596766" y="741146"/>
                    </a:lnTo>
                    <a:lnTo>
                      <a:pt x="875898" y="1020278"/>
                    </a:lnTo>
                  </a:path>
                </a:pathLst>
              </a:custGeom>
              <a:noFill/>
              <a:ln w="1905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Freeform: Shape 17"/>
              <p:cNvSpPr/>
              <p:nvPr/>
            </p:nvSpPr>
            <p:spPr>
              <a:xfrm>
                <a:off x="1029903" y="3108960"/>
                <a:ext cx="596766" cy="904775"/>
              </a:xfrm>
              <a:custGeom>
                <a:avLst/>
                <a:gdLst>
                  <a:gd name="connsiteX0" fmla="*/ 0 w 596766"/>
                  <a:gd name="connsiteY0" fmla="*/ 904775 h 904775"/>
                  <a:gd name="connsiteX1" fmla="*/ 596766 w 596766"/>
                  <a:gd name="connsiteY1" fmla="*/ 904775 h 904775"/>
                  <a:gd name="connsiteX2" fmla="*/ 596766 w 596766"/>
                  <a:gd name="connsiteY2" fmla="*/ 0 h 9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96766" h="904775">
                    <a:moveTo>
                      <a:pt x="0" y="904775"/>
                    </a:moveTo>
                    <a:lnTo>
                      <a:pt x="596766" y="904775"/>
                    </a:lnTo>
                    <a:lnTo>
                      <a:pt x="596766" y="0"/>
                    </a:lnTo>
                  </a:path>
                </a:pathLst>
              </a:custGeom>
              <a:noFill/>
              <a:ln w="1905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528002" y="2791084"/>
                <a:ext cx="8002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Switch</a:t>
                </a:r>
              </a:p>
            </p:txBody>
          </p:sp>
        </p:grpSp>
        <p:sp>
          <p:nvSpPr>
            <p:cNvPr id="20" name="TextBox 19"/>
            <p:cNvSpPr txBox="1"/>
            <p:nvPr/>
          </p:nvSpPr>
          <p:spPr>
            <a:xfrm>
              <a:off x="849890" y="1257406"/>
              <a:ext cx="647934" cy="369332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+5 V</a:t>
              </a:r>
            </a:p>
          </p:txBody>
        </p:sp>
        <p:sp>
          <p:nvSpPr>
            <p:cNvPr id="11" name="Freeform: Shape 10"/>
            <p:cNvSpPr/>
            <p:nvPr/>
          </p:nvSpPr>
          <p:spPr>
            <a:xfrm>
              <a:off x="1511166" y="1443789"/>
              <a:ext cx="577516" cy="462013"/>
            </a:xfrm>
            <a:custGeom>
              <a:avLst/>
              <a:gdLst>
                <a:gd name="connsiteX0" fmla="*/ 0 w 577516"/>
                <a:gd name="connsiteY0" fmla="*/ 0 h 462013"/>
                <a:gd name="connsiteX1" fmla="*/ 577516 w 577516"/>
                <a:gd name="connsiteY1" fmla="*/ 0 h 462013"/>
                <a:gd name="connsiteX2" fmla="*/ 577516 w 577516"/>
                <a:gd name="connsiteY2" fmla="*/ 462013 h 46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7516" h="462013">
                  <a:moveTo>
                    <a:pt x="0" y="0"/>
                  </a:moveTo>
                  <a:lnTo>
                    <a:pt x="577516" y="0"/>
                  </a:lnTo>
                  <a:lnTo>
                    <a:pt x="577516" y="462013"/>
                  </a:lnTo>
                </a:path>
              </a:pathLst>
            </a:custGeom>
            <a:noFill/>
            <a:ln w="190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/>
            <p:cNvSpPr/>
            <p:nvPr/>
          </p:nvSpPr>
          <p:spPr>
            <a:xfrm>
              <a:off x="2079057" y="2550695"/>
              <a:ext cx="0" cy="365760"/>
            </a:xfrm>
            <a:custGeom>
              <a:avLst/>
              <a:gdLst>
                <a:gd name="connsiteX0" fmla="*/ 0 w 0"/>
                <a:gd name="connsiteY0" fmla="*/ 365760 h 365760"/>
                <a:gd name="connsiteX1" fmla="*/ 0 w 0"/>
                <a:gd name="connsiteY1" fmla="*/ 0 h 365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365760">
                  <a:moveTo>
                    <a:pt x="0" y="365760"/>
                  </a:moveTo>
                  <a:lnTo>
                    <a:pt x="0" y="0"/>
                  </a:lnTo>
                </a:path>
              </a:pathLst>
            </a:custGeom>
            <a:noFill/>
            <a:ln w="190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E0347FA-847E-4284-B810-37ECDEE39B44}"/>
                  </a:ext>
                </a:extLst>
              </p:cNvPr>
              <p:cNvSpPr txBox="1"/>
              <p:nvPr/>
            </p:nvSpPr>
            <p:spPr>
              <a:xfrm>
                <a:off x="2872925" y="4431319"/>
                <a:ext cx="5138073" cy="1488613"/>
              </a:xfrm>
              <a:custGeom>
                <a:avLst/>
                <a:gdLst>
                  <a:gd name="connsiteX0" fmla="*/ 0 w 5138073"/>
                  <a:gd name="connsiteY0" fmla="*/ 0 h 1488613"/>
                  <a:gd name="connsiteX1" fmla="*/ 468136 w 5138073"/>
                  <a:gd name="connsiteY1" fmla="*/ 0 h 1488613"/>
                  <a:gd name="connsiteX2" fmla="*/ 1090413 w 5138073"/>
                  <a:gd name="connsiteY2" fmla="*/ 0 h 1488613"/>
                  <a:gd name="connsiteX3" fmla="*/ 1507168 w 5138073"/>
                  <a:gd name="connsiteY3" fmla="*/ 0 h 1488613"/>
                  <a:gd name="connsiteX4" fmla="*/ 1923923 w 5138073"/>
                  <a:gd name="connsiteY4" fmla="*/ 0 h 1488613"/>
                  <a:gd name="connsiteX5" fmla="*/ 2597581 w 5138073"/>
                  <a:gd name="connsiteY5" fmla="*/ 0 h 1488613"/>
                  <a:gd name="connsiteX6" fmla="*/ 3271240 w 5138073"/>
                  <a:gd name="connsiteY6" fmla="*/ 0 h 1488613"/>
                  <a:gd name="connsiteX7" fmla="*/ 3893518 w 5138073"/>
                  <a:gd name="connsiteY7" fmla="*/ 0 h 1488613"/>
                  <a:gd name="connsiteX8" fmla="*/ 4464415 w 5138073"/>
                  <a:gd name="connsiteY8" fmla="*/ 0 h 1488613"/>
                  <a:gd name="connsiteX9" fmla="*/ 5138073 w 5138073"/>
                  <a:gd name="connsiteY9" fmla="*/ 0 h 1488613"/>
                  <a:gd name="connsiteX10" fmla="*/ 5138073 w 5138073"/>
                  <a:gd name="connsiteY10" fmla="*/ 496204 h 1488613"/>
                  <a:gd name="connsiteX11" fmla="*/ 5138073 w 5138073"/>
                  <a:gd name="connsiteY11" fmla="*/ 992409 h 1488613"/>
                  <a:gd name="connsiteX12" fmla="*/ 5138073 w 5138073"/>
                  <a:gd name="connsiteY12" fmla="*/ 1488613 h 1488613"/>
                  <a:gd name="connsiteX13" fmla="*/ 4669937 w 5138073"/>
                  <a:gd name="connsiteY13" fmla="*/ 1488613 h 1488613"/>
                  <a:gd name="connsiteX14" fmla="*/ 4253183 w 5138073"/>
                  <a:gd name="connsiteY14" fmla="*/ 1488613 h 1488613"/>
                  <a:gd name="connsiteX15" fmla="*/ 3630905 w 5138073"/>
                  <a:gd name="connsiteY15" fmla="*/ 1488613 h 1488613"/>
                  <a:gd name="connsiteX16" fmla="*/ 3060008 w 5138073"/>
                  <a:gd name="connsiteY16" fmla="*/ 1488613 h 1488613"/>
                  <a:gd name="connsiteX17" fmla="*/ 2540492 w 5138073"/>
                  <a:gd name="connsiteY17" fmla="*/ 1488613 h 1488613"/>
                  <a:gd name="connsiteX18" fmla="*/ 2123737 w 5138073"/>
                  <a:gd name="connsiteY18" fmla="*/ 1488613 h 1488613"/>
                  <a:gd name="connsiteX19" fmla="*/ 1552840 w 5138073"/>
                  <a:gd name="connsiteY19" fmla="*/ 1488613 h 1488613"/>
                  <a:gd name="connsiteX20" fmla="*/ 1136085 w 5138073"/>
                  <a:gd name="connsiteY20" fmla="*/ 1488613 h 1488613"/>
                  <a:gd name="connsiteX21" fmla="*/ 719330 w 5138073"/>
                  <a:gd name="connsiteY21" fmla="*/ 1488613 h 1488613"/>
                  <a:gd name="connsiteX22" fmla="*/ 0 w 5138073"/>
                  <a:gd name="connsiteY22" fmla="*/ 1488613 h 1488613"/>
                  <a:gd name="connsiteX23" fmla="*/ 0 w 5138073"/>
                  <a:gd name="connsiteY23" fmla="*/ 977523 h 1488613"/>
                  <a:gd name="connsiteX24" fmla="*/ 0 w 5138073"/>
                  <a:gd name="connsiteY24" fmla="*/ 451546 h 1488613"/>
                  <a:gd name="connsiteX25" fmla="*/ 0 w 5138073"/>
                  <a:gd name="connsiteY25" fmla="*/ 0 h 14886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5138073" h="1488613" fill="none" extrusionOk="0">
                    <a:moveTo>
                      <a:pt x="0" y="0"/>
                    </a:moveTo>
                    <a:cubicBezTo>
                      <a:pt x="126078" y="-19573"/>
                      <a:pt x="333721" y="44448"/>
                      <a:pt x="468136" y="0"/>
                    </a:cubicBezTo>
                    <a:cubicBezTo>
                      <a:pt x="602551" y="-44448"/>
                      <a:pt x="848581" y="58826"/>
                      <a:pt x="1090413" y="0"/>
                    </a:cubicBezTo>
                    <a:cubicBezTo>
                      <a:pt x="1332245" y="-58826"/>
                      <a:pt x="1346054" y="341"/>
                      <a:pt x="1507168" y="0"/>
                    </a:cubicBezTo>
                    <a:cubicBezTo>
                      <a:pt x="1668282" y="-341"/>
                      <a:pt x="1821908" y="44245"/>
                      <a:pt x="1923923" y="0"/>
                    </a:cubicBezTo>
                    <a:cubicBezTo>
                      <a:pt x="2025938" y="-44245"/>
                      <a:pt x="2283812" y="64285"/>
                      <a:pt x="2597581" y="0"/>
                    </a:cubicBezTo>
                    <a:cubicBezTo>
                      <a:pt x="2911350" y="-64285"/>
                      <a:pt x="2984965" y="20730"/>
                      <a:pt x="3271240" y="0"/>
                    </a:cubicBezTo>
                    <a:cubicBezTo>
                      <a:pt x="3557515" y="-20730"/>
                      <a:pt x="3754646" y="787"/>
                      <a:pt x="3893518" y="0"/>
                    </a:cubicBezTo>
                    <a:cubicBezTo>
                      <a:pt x="4032390" y="-787"/>
                      <a:pt x="4189784" y="4552"/>
                      <a:pt x="4464415" y="0"/>
                    </a:cubicBezTo>
                    <a:cubicBezTo>
                      <a:pt x="4739046" y="-4552"/>
                      <a:pt x="4806646" y="80761"/>
                      <a:pt x="5138073" y="0"/>
                    </a:cubicBezTo>
                    <a:cubicBezTo>
                      <a:pt x="5193318" y="212000"/>
                      <a:pt x="5124366" y="314438"/>
                      <a:pt x="5138073" y="496204"/>
                    </a:cubicBezTo>
                    <a:cubicBezTo>
                      <a:pt x="5151780" y="677970"/>
                      <a:pt x="5120486" y="760010"/>
                      <a:pt x="5138073" y="992409"/>
                    </a:cubicBezTo>
                    <a:cubicBezTo>
                      <a:pt x="5155660" y="1224808"/>
                      <a:pt x="5101718" y="1352609"/>
                      <a:pt x="5138073" y="1488613"/>
                    </a:cubicBezTo>
                    <a:cubicBezTo>
                      <a:pt x="5023525" y="1537008"/>
                      <a:pt x="4817538" y="1486820"/>
                      <a:pt x="4669937" y="1488613"/>
                    </a:cubicBezTo>
                    <a:cubicBezTo>
                      <a:pt x="4522336" y="1490406"/>
                      <a:pt x="4366821" y="1456655"/>
                      <a:pt x="4253183" y="1488613"/>
                    </a:cubicBezTo>
                    <a:cubicBezTo>
                      <a:pt x="4139545" y="1520571"/>
                      <a:pt x="3815949" y="1478266"/>
                      <a:pt x="3630905" y="1488613"/>
                    </a:cubicBezTo>
                    <a:cubicBezTo>
                      <a:pt x="3445861" y="1498960"/>
                      <a:pt x="3335920" y="1441569"/>
                      <a:pt x="3060008" y="1488613"/>
                    </a:cubicBezTo>
                    <a:cubicBezTo>
                      <a:pt x="2784096" y="1535657"/>
                      <a:pt x="2708096" y="1474761"/>
                      <a:pt x="2540492" y="1488613"/>
                    </a:cubicBezTo>
                    <a:cubicBezTo>
                      <a:pt x="2372888" y="1502465"/>
                      <a:pt x="2270759" y="1453155"/>
                      <a:pt x="2123737" y="1488613"/>
                    </a:cubicBezTo>
                    <a:cubicBezTo>
                      <a:pt x="1976716" y="1524071"/>
                      <a:pt x="1702651" y="1476661"/>
                      <a:pt x="1552840" y="1488613"/>
                    </a:cubicBezTo>
                    <a:cubicBezTo>
                      <a:pt x="1403029" y="1500565"/>
                      <a:pt x="1342339" y="1488513"/>
                      <a:pt x="1136085" y="1488613"/>
                    </a:cubicBezTo>
                    <a:cubicBezTo>
                      <a:pt x="929832" y="1488713"/>
                      <a:pt x="927457" y="1444809"/>
                      <a:pt x="719330" y="1488613"/>
                    </a:cubicBezTo>
                    <a:cubicBezTo>
                      <a:pt x="511203" y="1532417"/>
                      <a:pt x="159391" y="1431882"/>
                      <a:pt x="0" y="1488613"/>
                    </a:cubicBezTo>
                    <a:cubicBezTo>
                      <a:pt x="-55636" y="1254334"/>
                      <a:pt x="39484" y="1224728"/>
                      <a:pt x="0" y="977523"/>
                    </a:cubicBezTo>
                    <a:cubicBezTo>
                      <a:pt x="-39484" y="730318"/>
                      <a:pt x="15600" y="584519"/>
                      <a:pt x="0" y="451546"/>
                    </a:cubicBezTo>
                    <a:cubicBezTo>
                      <a:pt x="-15600" y="318573"/>
                      <a:pt x="34380" y="184475"/>
                      <a:pt x="0" y="0"/>
                    </a:cubicBezTo>
                    <a:close/>
                  </a:path>
                  <a:path w="5138073" h="1488613" stroke="0" extrusionOk="0">
                    <a:moveTo>
                      <a:pt x="0" y="0"/>
                    </a:moveTo>
                    <a:cubicBezTo>
                      <a:pt x="191219" y="-28279"/>
                      <a:pt x="297785" y="641"/>
                      <a:pt x="570897" y="0"/>
                    </a:cubicBezTo>
                    <a:cubicBezTo>
                      <a:pt x="844009" y="-641"/>
                      <a:pt x="807002" y="33302"/>
                      <a:pt x="1039033" y="0"/>
                    </a:cubicBezTo>
                    <a:cubicBezTo>
                      <a:pt x="1271064" y="-33302"/>
                      <a:pt x="1555163" y="62609"/>
                      <a:pt x="1712691" y="0"/>
                    </a:cubicBezTo>
                    <a:cubicBezTo>
                      <a:pt x="1870219" y="-62609"/>
                      <a:pt x="2146451" y="52369"/>
                      <a:pt x="2283588" y="0"/>
                    </a:cubicBezTo>
                    <a:cubicBezTo>
                      <a:pt x="2420725" y="-52369"/>
                      <a:pt x="2748134" y="56588"/>
                      <a:pt x="2957246" y="0"/>
                    </a:cubicBezTo>
                    <a:cubicBezTo>
                      <a:pt x="3166358" y="-56588"/>
                      <a:pt x="3281561" y="10534"/>
                      <a:pt x="3425382" y="0"/>
                    </a:cubicBezTo>
                    <a:cubicBezTo>
                      <a:pt x="3569203" y="-10534"/>
                      <a:pt x="3692111" y="18797"/>
                      <a:pt x="3944898" y="0"/>
                    </a:cubicBezTo>
                    <a:cubicBezTo>
                      <a:pt x="4197685" y="-18797"/>
                      <a:pt x="4335468" y="5768"/>
                      <a:pt x="4464415" y="0"/>
                    </a:cubicBezTo>
                    <a:cubicBezTo>
                      <a:pt x="4593362" y="-5768"/>
                      <a:pt x="4991355" y="30138"/>
                      <a:pt x="5138073" y="0"/>
                    </a:cubicBezTo>
                    <a:cubicBezTo>
                      <a:pt x="5144867" y="229852"/>
                      <a:pt x="5106481" y="335032"/>
                      <a:pt x="5138073" y="466432"/>
                    </a:cubicBezTo>
                    <a:cubicBezTo>
                      <a:pt x="5169665" y="597832"/>
                      <a:pt x="5085539" y="815009"/>
                      <a:pt x="5138073" y="992409"/>
                    </a:cubicBezTo>
                    <a:cubicBezTo>
                      <a:pt x="5190607" y="1169809"/>
                      <a:pt x="5095393" y="1283137"/>
                      <a:pt x="5138073" y="1488613"/>
                    </a:cubicBezTo>
                    <a:cubicBezTo>
                      <a:pt x="4982665" y="1529176"/>
                      <a:pt x="4779256" y="1470913"/>
                      <a:pt x="4515795" y="1488613"/>
                    </a:cubicBezTo>
                    <a:cubicBezTo>
                      <a:pt x="4252334" y="1506313"/>
                      <a:pt x="4108056" y="1461180"/>
                      <a:pt x="3996279" y="1488613"/>
                    </a:cubicBezTo>
                    <a:cubicBezTo>
                      <a:pt x="3884502" y="1516046"/>
                      <a:pt x="3761390" y="1453917"/>
                      <a:pt x="3528143" y="1488613"/>
                    </a:cubicBezTo>
                    <a:cubicBezTo>
                      <a:pt x="3294896" y="1523309"/>
                      <a:pt x="3196347" y="1466296"/>
                      <a:pt x="3008627" y="1488613"/>
                    </a:cubicBezTo>
                    <a:cubicBezTo>
                      <a:pt x="2820907" y="1510930"/>
                      <a:pt x="2683046" y="1435291"/>
                      <a:pt x="2540492" y="1488613"/>
                    </a:cubicBezTo>
                    <a:cubicBezTo>
                      <a:pt x="2397939" y="1541935"/>
                      <a:pt x="2269942" y="1479258"/>
                      <a:pt x="2072356" y="1488613"/>
                    </a:cubicBezTo>
                    <a:cubicBezTo>
                      <a:pt x="1874770" y="1497968"/>
                      <a:pt x="1666076" y="1465238"/>
                      <a:pt x="1552840" y="1488613"/>
                    </a:cubicBezTo>
                    <a:cubicBezTo>
                      <a:pt x="1439604" y="1511988"/>
                      <a:pt x="1170752" y="1437907"/>
                      <a:pt x="879181" y="1488613"/>
                    </a:cubicBezTo>
                    <a:cubicBezTo>
                      <a:pt x="587610" y="1539319"/>
                      <a:pt x="235826" y="1430519"/>
                      <a:pt x="0" y="1488613"/>
                    </a:cubicBezTo>
                    <a:cubicBezTo>
                      <a:pt x="-47910" y="1276050"/>
                      <a:pt x="23681" y="1185695"/>
                      <a:pt x="0" y="1037067"/>
                    </a:cubicBezTo>
                    <a:cubicBezTo>
                      <a:pt x="-23681" y="888439"/>
                      <a:pt x="44772" y="670710"/>
                      <a:pt x="0" y="540863"/>
                    </a:cubicBezTo>
                    <a:cubicBezTo>
                      <a:pt x="-44772" y="411016"/>
                      <a:pt x="43639" y="242025"/>
                      <a:pt x="0" y="0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solidFill>
                  <a:schemeClr val="tx1"/>
                </a:solidFill>
                <a:extLst>
                  <a:ext uri="{C807C97D-BFC1-408E-A445-0C87EB9F89A2}">
                    <ask:lineSketchStyleProps xmlns:ask="http://schemas.microsoft.com/office/drawing/2018/sketchyshapes" sd="849341434">
                      <a:prstGeom prst="rect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 wrap="non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7030A0"/>
                    </a:solidFill>
                  </a:rPr>
                  <a:t>Could we just use a jumper instead of a resistor </a:t>
                </a:r>
                <a:br>
                  <a:rPr lang="en-US" dirty="0">
                    <a:solidFill>
                      <a:srgbClr val="7030A0"/>
                    </a:solidFill>
                  </a:rPr>
                </a:br>
                <a:r>
                  <a:rPr lang="en-US" dirty="0">
                    <a:solidFill>
                      <a:srgbClr val="7030A0"/>
                    </a:solidFill>
                  </a:rPr>
                  <a:t>(i.e., R=0)?     NO!</a:t>
                </a:r>
              </a:p>
              <a:p>
                <a:pPr marL="914400" lvl="1" indent="-457200">
                  <a:buFont typeface="Courier New" panose="02070309020205020404" pitchFamily="49" charset="0"/>
                  <a:buChar char="o"/>
                </a:pPr>
                <a:r>
                  <a:rPr lang="en-US" sz="1600" dirty="0">
                    <a:solidFill>
                      <a:schemeClr val="accent1">
                        <a:lumMod val="75000"/>
                      </a:schemeClr>
                    </a:solidFill>
                  </a:rPr>
                  <a:t>Pushing the button shorts +5V to GND</a:t>
                </a:r>
              </a:p>
              <a:p>
                <a:pPr marL="914400" lvl="1" indent="-457200">
                  <a:buFont typeface="Courier New" panose="02070309020205020404" pitchFamily="49" charset="0"/>
                  <a:buChar char="o"/>
                </a:pPr>
                <a:r>
                  <a:rPr lang="en-US" sz="1600" dirty="0">
                    <a:solidFill>
                      <a:schemeClr val="accent1">
                        <a:lumMod val="75000"/>
                      </a:schemeClr>
                    </a:solidFill>
                  </a:rPr>
                  <a:t>Excessive current: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1600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600" i="1" dirty="0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i="1" dirty="0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num>
                      <m:den>
                        <m:r>
                          <a:rPr lang="en-US" sz="1600" i="1" dirty="0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  <m:r>
                      <a:rPr lang="en-US" sz="1600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600" i="1" dirty="0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i="1" dirty="0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num>
                      <m:den>
                        <m:r>
                          <a:rPr lang="en-US" sz="1600" i="1" dirty="0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den>
                    </m:f>
                    <m:r>
                      <a:rPr lang="en-US" sz="1600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0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𝐵𝐼𝐺</m:t>
                    </m:r>
                  </m:oMath>
                </a14:m>
                <a:endParaRPr lang="en-US" sz="1600" b="0" dirty="0">
                  <a:solidFill>
                    <a:schemeClr val="accent1">
                      <a:lumMod val="75000"/>
                    </a:schemeClr>
                  </a:solidFill>
                </a:endParaRPr>
              </a:p>
              <a:p>
                <a:pPr marL="914400" lvl="1" indent="-457200">
                  <a:buFont typeface="Courier New" panose="02070309020205020404" pitchFamily="49" charset="0"/>
                  <a:buChar char="o"/>
                </a:pPr>
                <a:r>
                  <a:rPr lang="en-US" sz="1600" dirty="0">
                    <a:solidFill>
                      <a:schemeClr val="accent1">
                        <a:lumMod val="75000"/>
                      </a:schemeClr>
                    </a:solidFill>
                  </a:rPr>
                  <a:t>This would damage the Arduino</a:t>
                </a:r>
                <a:endParaRPr lang="en-US" sz="16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E0347FA-847E-4284-B810-37ECDEE39B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2925" y="4431319"/>
                <a:ext cx="5138073" cy="1488613"/>
              </a:xfrm>
              <a:prstGeom prst="rect">
                <a:avLst/>
              </a:prstGeom>
              <a:blipFill>
                <a:blip r:embed="rId3"/>
                <a:stretch>
                  <a:fillRect l="-235" b="-2353"/>
                </a:stretch>
              </a:blipFill>
              <a:ln>
                <a:solidFill>
                  <a:schemeClr val="tx1"/>
                </a:solidFill>
                <a:extLst>
                  <a:ext uri="{C807C97D-BFC1-408E-A445-0C87EB9F89A2}">
                    <ask:lineSketchStyleProps xmlns:ask="http://schemas.microsoft.com/office/drawing/2018/sketchyshapes" sd="849341434">
                      <a:custGeom>
                        <a:avLst/>
                        <a:gdLst>
                          <a:gd name="connsiteX0" fmla="*/ 0 w 5138073"/>
                          <a:gd name="connsiteY0" fmla="*/ 0 h 1488613"/>
                          <a:gd name="connsiteX1" fmla="*/ 468136 w 5138073"/>
                          <a:gd name="connsiteY1" fmla="*/ 0 h 1488613"/>
                          <a:gd name="connsiteX2" fmla="*/ 1090413 w 5138073"/>
                          <a:gd name="connsiteY2" fmla="*/ 0 h 1488613"/>
                          <a:gd name="connsiteX3" fmla="*/ 1507168 w 5138073"/>
                          <a:gd name="connsiteY3" fmla="*/ 0 h 1488613"/>
                          <a:gd name="connsiteX4" fmla="*/ 1923923 w 5138073"/>
                          <a:gd name="connsiteY4" fmla="*/ 0 h 1488613"/>
                          <a:gd name="connsiteX5" fmla="*/ 2597581 w 5138073"/>
                          <a:gd name="connsiteY5" fmla="*/ 0 h 1488613"/>
                          <a:gd name="connsiteX6" fmla="*/ 3271240 w 5138073"/>
                          <a:gd name="connsiteY6" fmla="*/ 0 h 1488613"/>
                          <a:gd name="connsiteX7" fmla="*/ 3893518 w 5138073"/>
                          <a:gd name="connsiteY7" fmla="*/ 0 h 1488613"/>
                          <a:gd name="connsiteX8" fmla="*/ 4464415 w 5138073"/>
                          <a:gd name="connsiteY8" fmla="*/ 0 h 1488613"/>
                          <a:gd name="connsiteX9" fmla="*/ 5138073 w 5138073"/>
                          <a:gd name="connsiteY9" fmla="*/ 0 h 1488613"/>
                          <a:gd name="connsiteX10" fmla="*/ 5138073 w 5138073"/>
                          <a:gd name="connsiteY10" fmla="*/ 496204 h 1488613"/>
                          <a:gd name="connsiteX11" fmla="*/ 5138073 w 5138073"/>
                          <a:gd name="connsiteY11" fmla="*/ 992409 h 1488613"/>
                          <a:gd name="connsiteX12" fmla="*/ 5138073 w 5138073"/>
                          <a:gd name="connsiteY12" fmla="*/ 1488613 h 1488613"/>
                          <a:gd name="connsiteX13" fmla="*/ 4669937 w 5138073"/>
                          <a:gd name="connsiteY13" fmla="*/ 1488613 h 1488613"/>
                          <a:gd name="connsiteX14" fmla="*/ 4253183 w 5138073"/>
                          <a:gd name="connsiteY14" fmla="*/ 1488613 h 1488613"/>
                          <a:gd name="connsiteX15" fmla="*/ 3630905 w 5138073"/>
                          <a:gd name="connsiteY15" fmla="*/ 1488613 h 1488613"/>
                          <a:gd name="connsiteX16" fmla="*/ 3060008 w 5138073"/>
                          <a:gd name="connsiteY16" fmla="*/ 1488613 h 1488613"/>
                          <a:gd name="connsiteX17" fmla="*/ 2540492 w 5138073"/>
                          <a:gd name="connsiteY17" fmla="*/ 1488613 h 1488613"/>
                          <a:gd name="connsiteX18" fmla="*/ 2123737 w 5138073"/>
                          <a:gd name="connsiteY18" fmla="*/ 1488613 h 1488613"/>
                          <a:gd name="connsiteX19" fmla="*/ 1552840 w 5138073"/>
                          <a:gd name="connsiteY19" fmla="*/ 1488613 h 1488613"/>
                          <a:gd name="connsiteX20" fmla="*/ 1136085 w 5138073"/>
                          <a:gd name="connsiteY20" fmla="*/ 1488613 h 1488613"/>
                          <a:gd name="connsiteX21" fmla="*/ 719330 w 5138073"/>
                          <a:gd name="connsiteY21" fmla="*/ 1488613 h 1488613"/>
                          <a:gd name="connsiteX22" fmla="*/ 0 w 5138073"/>
                          <a:gd name="connsiteY22" fmla="*/ 1488613 h 1488613"/>
                          <a:gd name="connsiteX23" fmla="*/ 0 w 5138073"/>
                          <a:gd name="connsiteY23" fmla="*/ 977523 h 1488613"/>
                          <a:gd name="connsiteX24" fmla="*/ 0 w 5138073"/>
                          <a:gd name="connsiteY24" fmla="*/ 451546 h 1488613"/>
                          <a:gd name="connsiteX25" fmla="*/ 0 w 5138073"/>
                          <a:gd name="connsiteY25" fmla="*/ 0 h 148861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</a:cxnLst>
                        <a:rect l="l" t="t" r="r" b="b"/>
                        <a:pathLst>
                          <a:path w="5138073" h="1488613" fill="none" extrusionOk="0">
                            <a:moveTo>
                              <a:pt x="0" y="0"/>
                            </a:moveTo>
                            <a:cubicBezTo>
                              <a:pt x="126078" y="-19573"/>
                              <a:pt x="333721" y="44448"/>
                              <a:pt x="468136" y="0"/>
                            </a:cubicBezTo>
                            <a:cubicBezTo>
                              <a:pt x="602551" y="-44448"/>
                              <a:pt x="848581" y="58826"/>
                              <a:pt x="1090413" y="0"/>
                            </a:cubicBezTo>
                            <a:cubicBezTo>
                              <a:pt x="1332245" y="-58826"/>
                              <a:pt x="1346054" y="341"/>
                              <a:pt x="1507168" y="0"/>
                            </a:cubicBezTo>
                            <a:cubicBezTo>
                              <a:pt x="1668282" y="-341"/>
                              <a:pt x="1821908" y="44245"/>
                              <a:pt x="1923923" y="0"/>
                            </a:cubicBezTo>
                            <a:cubicBezTo>
                              <a:pt x="2025938" y="-44245"/>
                              <a:pt x="2283812" y="64285"/>
                              <a:pt x="2597581" y="0"/>
                            </a:cubicBezTo>
                            <a:cubicBezTo>
                              <a:pt x="2911350" y="-64285"/>
                              <a:pt x="2984965" y="20730"/>
                              <a:pt x="3271240" y="0"/>
                            </a:cubicBezTo>
                            <a:cubicBezTo>
                              <a:pt x="3557515" y="-20730"/>
                              <a:pt x="3754646" y="787"/>
                              <a:pt x="3893518" y="0"/>
                            </a:cubicBezTo>
                            <a:cubicBezTo>
                              <a:pt x="4032390" y="-787"/>
                              <a:pt x="4189784" y="4552"/>
                              <a:pt x="4464415" y="0"/>
                            </a:cubicBezTo>
                            <a:cubicBezTo>
                              <a:pt x="4739046" y="-4552"/>
                              <a:pt x="4806646" y="80761"/>
                              <a:pt x="5138073" y="0"/>
                            </a:cubicBezTo>
                            <a:cubicBezTo>
                              <a:pt x="5193318" y="212000"/>
                              <a:pt x="5124366" y="314438"/>
                              <a:pt x="5138073" y="496204"/>
                            </a:cubicBezTo>
                            <a:cubicBezTo>
                              <a:pt x="5151780" y="677970"/>
                              <a:pt x="5120486" y="760010"/>
                              <a:pt x="5138073" y="992409"/>
                            </a:cubicBezTo>
                            <a:cubicBezTo>
                              <a:pt x="5155660" y="1224808"/>
                              <a:pt x="5101718" y="1352609"/>
                              <a:pt x="5138073" y="1488613"/>
                            </a:cubicBezTo>
                            <a:cubicBezTo>
                              <a:pt x="5023525" y="1537008"/>
                              <a:pt x="4817538" y="1486820"/>
                              <a:pt x="4669937" y="1488613"/>
                            </a:cubicBezTo>
                            <a:cubicBezTo>
                              <a:pt x="4522336" y="1490406"/>
                              <a:pt x="4366821" y="1456655"/>
                              <a:pt x="4253183" y="1488613"/>
                            </a:cubicBezTo>
                            <a:cubicBezTo>
                              <a:pt x="4139545" y="1520571"/>
                              <a:pt x="3815949" y="1478266"/>
                              <a:pt x="3630905" y="1488613"/>
                            </a:cubicBezTo>
                            <a:cubicBezTo>
                              <a:pt x="3445861" y="1498960"/>
                              <a:pt x="3335920" y="1441569"/>
                              <a:pt x="3060008" y="1488613"/>
                            </a:cubicBezTo>
                            <a:cubicBezTo>
                              <a:pt x="2784096" y="1535657"/>
                              <a:pt x="2708096" y="1474761"/>
                              <a:pt x="2540492" y="1488613"/>
                            </a:cubicBezTo>
                            <a:cubicBezTo>
                              <a:pt x="2372888" y="1502465"/>
                              <a:pt x="2270759" y="1453155"/>
                              <a:pt x="2123737" y="1488613"/>
                            </a:cubicBezTo>
                            <a:cubicBezTo>
                              <a:pt x="1976716" y="1524071"/>
                              <a:pt x="1702651" y="1476661"/>
                              <a:pt x="1552840" y="1488613"/>
                            </a:cubicBezTo>
                            <a:cubicBezTo>
                              <a:pt x="1403029" y="1500565"/>
                              <a:pt x="1342339" y="1488513"/>
                              <a:pt x="1136085" y="1488613"/>
                            </a:cubicBezTo>
                            <a:cubicBezTo>
                              <a:pt x="929832" y="1488713"/>
                              <a:pt x="927457" y="1444809"/>
                              <a:pt x="719330" y="1488613"/>
                            </a:cubicBezTo>
                            <a:cubicBezTo>
                              <a:pt x="511203" y="1532417"/>
                              <a:pt x="159391" y="1431882"/>
                              <a:pt x="0" y="1488613"/>
                            </a:cubicBezTo>
                            <a:cubicBezTo>
                              <a:pt x="-55636" y="1254334"/>
                              <a:pt x="39484" y="1224728"/>
                              <a:pt x="0" y="977523"/>
                            </a:cubicBezTo>
                            <a:cubicBezTo>
                              <a:pt x="-39484" y="730318"/>
                              <a:pt x="15600" y="584519"/>
                              <a:pt x="0" y="451546"/>
                            </a:cubicBezTo>
                            <a:cubicBezTo>
                              <a:pt x="-15600" y="318573"/>
                              <a:pt x="34380" y="184475"/>
                              <a:pt x="0" y="0"/>
                            </a:cubicBezTo>
                            <a:close/>
                          </a:path>
                          <a:path w="5138073" h="1488613" stroke="0" extrusionOk="0">
                            <a:moveTo>
                              <a:pt x="0" y="0"/>
                            </a:moveTo>
                            <a:cubicBezTo>
                              <a:pt x="191219" y="-28279"/>
                              <a:pt x="297785" y="641"/>
                              <a:pt x="570897" y="0"/>
                            </a:cubicBezTo>
                            <a:cubicBezTo>
                              <a:pt x="844009" y="-641"/>
                              <a:pt x="807002" y="33302"/>
                              <a:pt x="1039033" y="0"/>
                            </a:cubicBezTo>
                            <a:cubicBezTo>
                              <a:pt x="1271064" y="-33302"/>
                              <a:pt x="1555163" y="62609"/>
                              <a:pt x="1712691" y="0"/>
                            </a:cubicBezTo>
                            <a:cubicBezTo>
                              <a:pt x="1870219" y="-62609"/>
                              <a:pt x="2146451" y="52369"/>
                              <a:pt x="2283588" y="0"/>
                            </a:cubicBezTo>
                            <a:cubicBezTo>
                              <a:pt x="2420725" y="-52369"/>
                              <a:pt x="2748134" y="56588"/>
                              <a:pt x="2957246" y="0"/>
                            </a:cubicBezTo>
                            <a:cubicBezTo>
                              <a:pt x="3166358" y="-56588"/>
                              <a:pt x="3281561" y="10534"/>
                              <a:pt x="3425382" y="0"/>
                            </a:cubicBezTo>
                            <a:cubicBezTo>
                              <a:pt x="3569203" y="-10534"/>
                              <a:pt x="3692111" y="18797"/>
                              <a:pt x="3944898" y="0"/>
                            </a:cubicBezTo>
                            <a:cubicBezTo>
                              <a:pt x="4197685" y="-18797"/>
                              <a:pt x="4335468" y="5768"/>
                              <a:pt x="4464415" y="0"/>
                            </a:cubicBezTo>
                            <a:cubicBezTo>
                              <a:pt x="4593362" y="-5768"/>
                              <a:pt x="4991355" y="30138"/>
                              <a:pt x="5138073" y="0"/>
                            </a:cubicBezTo>
                            <a:cubicBezTo>
                              <a:pt x="5144867" y="229852"/>
                              <a:pt x="5106481" y="335032"/>
                              <a:pt x="5138073" y="466432"/>
                            </a:cubicBezTo>
                            <a:cubicBezTo>
                              <a:pt x="5169665" y="597832"/>
                              <a:pt x="5085539" y="815009"/>
                              <a:pt x="5138073" y="992409"/>
                            </a:cubicBezTo>
                            <a:cubicBezTo>
                              <a:pt x="5190607" y="1169809"/>
                              <a:pt x="5095393" y="1283137"/>
                              <a:pt x="5138073" y="1488613"/>
                            </a:cubicBezTo>
                            <a:cubicBezTo>
                              <a:pt x="4982665" y="1529176"/>
                              <a:pt x="4779256" y="1470913"/>
                              <a:pt x="4515795" y="1488613"/>
                            </a:cubicBezTo>
                            <a:cubicBezTo>
                              <a:pt x="4252334" y="1506313"/>
                              <a:pt x="4108056" y="1461180"/>
                              <a:pt x="3996279" y="1488613"/>
                            </a:cubicBezTo>
                            <a:cubicBezTo>
                              <a:pt x="3884502" y="1516046"/>
                              <a:pt x="3761390" y="1453917"/>
                              <a:pt x="3528143" y="1488613"/>
                            </a:cubicBezTo>
                            <a:cubicBezTo>
                              <a:pt x="3294896" y="1523309"/>
                              <a:pt x="3196347" y="1466296"/>
                              <a:pt x="3008627" y="1488613"/>
                            </a:cubicBezTo>
                            <a:cubicBezTo>
                              <a:pt x="2820907" y="1510930"/>
                              <a:pt x="2683046" y="1435291"/>
                              <a:pt x="2540492" y="1488613"/>
                            </a:cubicBezTo>
                            <a:cubicBezTo>
                              <a:pt x="2397939" y="1541935"/>
                              <a:pt x="2269942" y="1479258"/>
                              <a:pt x="2072356" y="1488613"/>
                            </a:cubicBezTo>
                            <a:cubicBezTo>
                              <a:pt x="1874770" y="1497968"/>
                              <a:pt x="1666076" y="1465238"/>
                              <a:pt x="1552840" y="1488613"/>
                            </a:cubicBezTo>
                            <a:cubicBezTo>
                              <a:pt x="1439604" y="1511988"/>
                              <a:pt x="1170752" y="1437907"/>
                              <a:pt x="879181" y="1488613"/>
                            </a:cubicBezTo>
                            <a:cubicBezTo>
                              <a:pt x="587610" y="1539319"/>
                              <a:pt x="235826" y="1430519"/>
                              <a:pt x="0" y="1488613"/>
                            </a:cubicBezTo>
                            <a:cubicBezTo>
                              <a:pt x="-47910" y="1276050"/>
                              <a:pt x="23681" y="1185695"/>
                              <a:pt x="0" y="1037067"/>
                            </a:cubicBezTo>
                            <a:cubicBezTo>
                              <a:pt x="-23681" y="888439"/>
                              <a:pt x="44772" y="670710"/>
                              <a:pt x="0" y="540863"/>
                            </a:cubicBezTo>
                            <a:cubicBezTo>
                              <a:pt x="-44772" y="411016"/>
                              <a:pt x="43639" y="242025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8430572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70B6A83-6B01-48BA-9080-165DD28194E8}"/>
              </a:ext>
            </a:extLst>
          </p:cNvPr>
          <p:cNvSpPr/>
          <p:nvPr/>
        </p:nvSpPr>
        <p:spPr>
          <a:xfrm>
            <a:off x="391886" y="104639"/>
            <a:ext cx="1854662" cy="4616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tx1">
                    <a:lumMod val="95000"/>
                    <a:lumOff val="5000"/>
                  </a:schemeClr>
                </a:solidFill>
              </a:rPr>
              <a:t>Hands On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RGB LED code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67419" y="957533"/>
            <a:ext cx="8583283" cy="5064444"/>
          </a:xfrm>
        </p:spPr>
        <p:txBody>
          <a:bodyPr/>
          <a:lstStyle/>
          <a:p>
            <a:r>
              <a:rPr lang="en-US" sz="2400" dirty="0"/>
              <a:t>The block of code we created will cause the RGB LED to flash red on and off.</a:t>
            </a:r>
          </a:p>
          <a:p>
            <a:r>
              <a:rPr lang="en-US" sz="2400" dirty="0"/>
              <a:t>Now duplicate the code so that the RGB LED will also cycle through green and blue.</a:t>
            </a:r>
          </a:p>
          <a:p>
            <a:r>
              <a:rPr lang="en-US" sz="2400" b="1" dirty="0"/>
              <a:t>Challenge:</a:t>
            </a:r>
            <a:r>
              <a:rPr lang="en-US" sz="2400" dirty="0"/>
              <a:t> add some more colors to the forever loop by changing which Color Pins are changed by PWM.  You can view the full code in the completed code directory.</a:t>
            </a:r>
          </a:p>
          <a:p>
            <a:r>
              <a:rPr lang="en-US" sz="2400" b="1" dirty="0"/>
              <a:t>Hint:</a:t>
            </a:r>
            <a:r>
              <a:rPr lang="en-US" sz="2400" dirty="0"/>
              <a:t> The color combinations that we can create are:</a:t>
            </a:r>
          </a:p>
          <a:p>
            <a:pPr lvl="1"/>
            <a:r>
              <a:rPr lang="en-US" sz="2000" dirty="0"/>
              <a:t>Yellow → (255, 255, 0)</a:t>
            </a:r>
          </a:p>
          <a:p>
            <a:pPr lvl="1"/>
            <a:r>
              <a:rPr lang="en-US" sz="2000" dirty="0"/>
              <a:t>Purple → (255, 0, 255)</a:t>
            </a:r>
          </a:p>
          <a:p>
            <a:pPr lvl="1"/>
            <a:r>
              <a:rPr lang="en-US" sz="2000" dirty="0"/>
              <a:t>Teal → (0, 255, 255)</a:t>
            </a:r>
          </a:p>
          <a:p>
            <a:pPr lvl="1"/>
            <a:r>
              <a:rPr lang="en-US" sz="2000" dirty="0"/>
              <a:t>White → (255, 255, 255)</a:t>
            </a:r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9F0B825-EA63-456E-A048-A66C15F4B1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2909" y="4294507"/>
            <a:ext cx="1228703" cy="1220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61350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219200"/>
            <a:ext cx="8229599" cy="1470025"/>
          </a:xfrm>
        </p:spPr>
        <p:txBody>
          <a:bodyPr>
            <a:normAutofit fontScale="90000"/>
          </a:bodyPr>
          <a:lstStyle/>
          <a:p>
            <a:r>
              <a:rPr lang="en-US" i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Practical Use of </a:t>
            </a:r>
            <a:r>
              <a:rPr lang="en-US" i="1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analogInput</a:t>
            </a:r>
            <a:r>
              <a:rPr lang="en-US" i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br>
              <a:rPr lang="en-US" b="1" dirty="0"/>
            </a:br>
            <a:r>
              <a:rPr lang="en-US" b="1" dirty="0"/>
              <a:t>Make a Voltmeter and an Ohm meter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372979" y="3486778"/>
            <a:ext cx="8229600" cy="1752600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Converting ADC value (0 to 1023) into a physically  meaningful number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Learning about Floating Point variables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E065F5-DE9F-44CD-BA8C-A7D4E9E23E2E}"/>
              </a:ext>
            </a:extLst>
          </p:cNvPr>
          <p:cNvSpPr txBox="1"/>
          <p:nvPr/>
        </p:nvSpPr>
        <p:spPr>
          <a:xfrm>
            <a:off x="1998794" y="297204"/>
            <a:ext cx="5146409" cy="52322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Optional Projects if We Have Time</a:t>
            </a:r>
          </a:p>
        </p:txBody>
      </p:sp>
    </p:spTree>
    <p:extLst>
      <p:ext uri="{BB962C8B-B14F-4D97-AF65-F5344CB8AC3E}">
        <p14:creationId xmlns:p14="http://schemas.microsoft.com/office/powerpoint/2010/main" val="6135984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0" y="5887285"/>
            <a:ext cx="9143999" cy="11313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52400"/>
            <a:ext cx="9144000" cy="11430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Convert </a:t>
            </a:r>
            <a:r>
              <a:rPr lang="en-US" i="1" u="sng" dirty="0" err="1">
                <a:solidFill>
                  <a:srgbClr val="00B0F0"/>
                </a:solidFill>
              </a:rPr>
              <a:t>analogRead</a:t>
            </a:r>
            <a:r>
              <a:rPr lang="en-US" i="1" u="sng" dirty="0">
                <a:solidFill>
                  <a:srgbClr val="00B0F0"/>
                </a:solidFill>
              </a:rPr>
              <a:t>()</a:t>
            </a:r>
            <a:r>
              <a:rPr lang="en-US" i="1" dirty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rgbClr val="FF0000"/>
                </a:solidFill>
              </a:rPr>
              <a:t>to Volts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51792" y="1083087"/>
                <a:ext cx="8229600" cy="1881511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sz="2800" b="0" dirty="0">
                    <a:solidFill>
                      <a:srgbClr val="0070C0"/>
                    </a:solidFill>
                    <a:latin typeface="Cambria Math"/>
                  </a:rPr>
                  <a:t>We know that:</a:t>
                </a:r>
                <a:r>
                  <a:rPr lang="en-US" sz="2800" b="0" dirty="0">
                    <a:solidFill>
                      <a:srgbClr val="00B050"/>
                    </a:solidFill>
                    <a:latin typeface="Cambria Math"/>
                  </a:rPr>
                  <a:t>         </a:t>
                </a:r>
                <a:r>
                  <a:rPr lang="en-US" sz="2800" b="0" i="1" dirty="0">
                    <a:solidFill>
                      <a:srgbClr val="00B050"/>
                    </a:solidFill>
                    <a:latin typeface="Cambria Math"/>
                  </a:rPr>
                  <a:t>0 </a:t>
                </a:r>
                <a:r>
                  <a:rPr lang="en-US" sz="2800" i="1" dirty="0">
                    <a:solidFill>
                      <a:srgbClr val="00B050"/>
                    </a:solidFill>
                    <a:latin typeface="Cambria Math"/>
                  </a:rPr>
                  <a:t>≤ </a:t>
                </a:r>
                <a:r>
                  <a:rPr lang="en-US" sz="2800" i="1" dirty="0" err="1">
                    <a:solidFill>
                      <a:srgbClr val="00B050"/>
                    </a:solidFill>
                    <a:latin typeface="Cambria Math"/>
                  </a:rPr>
                  <a:t>analogRead</a:t>
                </a:r>
                <a:r>
                  <a:rPr lang="en-US" sz="2800" i="1" dirty="0">
                    <a:solidFill>
                      <a:srgbClr val="00B050"/>
                    </a:solidFill>
                    <a:latin typeface="Cambria Math"/>
                  </a:rPr>
                  <a:t> ≤ 1023</a:t>
                </a:r>
              </a:p>
              <a:p>
                <a:pPr marL="0" indent="0">
                  <a:buNone/>
                </a:pPr>
                <a:r>
                  <a:rPr lang="en-US" sz="2800" dirty="0">
                    <a:solidFill>
                      <a:srgbClr val="0070C0"/>
                    </a:solidFill>
                    <a:latin typeface="Cambria Math"/>
                  </a:rPr>
                  <a:t>Let’s Convert it to: </a:t>
                </a:r>
                <a:r>
                  <a:rPr lang="en-US" sz="2800" i="1" dirty="0">
                    <a:solidFill>
                      <a:srgbClr val="00B050"/>
                    </a:solidFill>
                    <a:latin typeface="Cambria Math"/>
                  </a:rPr>
                  <a:t>0 ≤ Voltage ≤ 5</a:t>
                </a:r>
              </a:p>
              <a:p>
                <a:pPr marL="0" indent="0">
                  <a:buNone/>
                </a:pPr>
                <a:r>
                  <a:rPr lang="en-US" sz="2800" dirty="0">
                    <a:solidFill>
                      <a:srgbClr val="0070C0"/>
                    </a:solidFill>
                  </a:rPr>
                  <a:t>Formula:                    </a:t>
                </a:r>
                <a14:m>
                  <m:oMath xmlns:m="http://schemas.openxmlformats.org/officeDocument/2006/math">
                    <m:r>
                      <a:rPr lang="en-US" sz="2800" smtClean="0">
                        <a:solidFill>
                          <a:srgbClr val="00B050"/>
                        </a:solidFill>
                        <a:latin typeface="Cambria Math"/>
                      </a:rPr>
                      <m:t>𝑉𝑜𝑙𝑡𝑎𝑔𝑒</m:t>
                    </m:r>
                    <m:r>
                      <a:rPr lang="en-US" sz="2800" smtClean="0">
                        <a:solidFill>
                          <a:srgbClr val="00B050"/>
                        </a:solidFill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8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>
                            <a:solidFill>
                              <a:srgbClr val="00B050"/>
                            </a:solidFill>
                            <a:latin typeface="Cambria Math"/>
                          </a:rPr>
                          <m:t>5</m:t>
                        </m:r>
                      </m:num>
                      <m:den>
                        <m:r>
                          <a:rPr lang="en-US" sz="2800">
                            <a:solidFill>
                              <a:srgbClr val="00B050"/>
                            </a:solidFill>
                            <a:latin typeface="Cambria Math"/>
                          </a:rPr>
                          <m:t>1023</m:t>
                        </m:r>
                      </m:den>
                    </m:f>
                    <m:r>
                      <a:rPr lang="en-US" sz="2800">
                        <a:solidFill>
                          <a:srgbClr val="00B050"/>
                        </a:solidFill>
                        <a:latin typeface="Cambria Math"/>
                      </a:rPr>
                      <m:t>×</m:t>
                    </m:r>
                    <m:r>
                      <a:rPr lang="en-US" sz="2800">
                        <a:solidFill>
                          <a:srgbClr val="00B050"/>
                        </a:solidFill>
                        <a:latin typeface="Cambria Math"/>
                      </a:rPr>
                      <m:t>𝑎𝑛𝑎𝑙𝑜𝑔𝑅𝑒𝑎𝑑</m:t>
                    </m:r>
                  </m:oMath>
                </a14:m>
                <a:endParaRPr lang="en-US" sz="2800" dirty="0">
                  <a:solidFill>
                    <a:srgbClr val="0070C0"/>
                  </a:solidFill>
                  <a:latin typeface="Cambria Math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51792" y="1083087"/>
                <a:ext cx="8229600" cy="1881511"/>
              </a:xfrm>
              <a:blipFill>
                <a:blip r:embed="rId3"/>
                <a:stretch>
                  <a:fillRect l="-1556" t="-3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reeform 3"/>
          <p:cNvSpPr/>
          <p:nvPr/>
        </p:nvSpPr>
        <p:spPr>
          <a:xfrm>
            <a:off x="2664373" y="2895600"/>
            <a:ext cx="4193627" cy="2711669"/>
          </a:xfrm>
          <a:custGeom>
            <a:avLst/>
            <a:gdLst>
              <a:gd name="connsiteX0" fmla="*/ 0 w 4193627"/>
              <a:gd name="connsiteY0" fmla="*/ 0 h 2711669"/>
              <a:gd name="connsiteX1" fmla="*/ 0 w 4193627"/>
              <a:gd name="connsiteY1" fmla="*/ 2711669 h 2711669"/>
              <a:gd name="connsiteX2" fmla="*/ 4193627 w 4193627"/>
              <a:gd name="connsiteY2" fmla="*/ 2711669 h 27116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93627" h="2711669">
                <a:moveTo>
                  <a:pt x="0" y="0"/>
                </a:moveTo>
                <a:lnTo>
                  <a:pt x="0" y="2711669"/>
                </a:lnTo>
                <a:lnTo>
                  <a:pt x="4193627" y="2711669"/>
                </a:lnTo>
              </a:path>
            </a:pathLst>
          </a:cu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reeform 4"/>
          <p:cNvSpPr/>
          <p:nvPr/>
        </p:nvSpPr>
        <p:spPr>
          <a:xfrm>
            <a:off x="2681665" y="3341154"/>
            <a:ext cx="3279228" cy="2222938"/>
          </a:xfrm>
          <a:custGeom>
            <a:avLst/>
            <a:gdLst>
              <a:gd name="connsiteX0" fmla="*/ 0 w 3279228"/>
              <a:gd name="connsiteY0" fmla="*/ 2222938 h 2222938"/>
              <a:gd name="connsiteX1" fmla="*/ 3279228 w 3279228"/>
              <a:gd name="connsiteY1" fmla="*/ 0 h 2222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279228" h="2222938">
                <a:moveTo>
                  <a:pt x="0" y="2222938"/>
                </a:moveTo>
                <a:lnTo>
                  <a:pt x="3279228" y="0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088941" y="5811085"/>
            <a:ext cx="238052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analogRead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value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(we have this)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558655" y="558248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0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603541" y="5582485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1023</a:t>
            </a:r>
          </a:p>
        </p:txBody>
      </p:sp>
      <p:sp>
        <p:nvSpPr>
          <p:cNvPr id="9" name="TextBox 8"/>
          <p:cNvSpPr txBox="1"/>
          <p:nvPr/>
        </p:nvSpPr>
        <p:spPr>
          <a:xfrm rot="16200000">
            <a:off x="458639" y="4058451"/>
            <a:ext cx="282667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Actual Voltage (volts)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(we want this)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256969" y="534863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0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256969" y="303486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5</a:t>
            </a:r>
          </a:p>
        </p:txBody>
      </p:sp>
      <p:sp>
        <p:nvSpPr>
          <p:cNvPr id="12" name="Freeform 11"/>
          <p:cNvSpPr/>
          <p:nvPr/>
        </p:nvSpPr>
        <p:spPr>
          <a:xfrm>
            <a:off x="2776258" y="3356919"/>
            <a:ext cx="3105807" cy="0"/>
          </a:xfrm>
          <a:custGeom>
            <a:avLst/>
            <a:gdLst>
              <a:gd name="connsiteX0" fmla="*/ 3105807 w 3105807"/>
              <a:gd name="connsiteY0" fmla="*/ 0 h 0"/>
              <a:gd name="connsiteX1" fmla="*/ 0 w 3105807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105807">
                <a:moveTo>
                  <a:pt x="3105807" y="0"/>
                </a:moveTo>
                <a:lnTo>
                  <a:pt x="0" y="0"/>
                </a:lnTo>
              </a:path>
            </a:pathLst>
          </a:custGeom>
          <a:noFill/>
          <a:ln w="12700">
            <a:solidFill>
              <a:srgbClr val="FF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Freeform 12"/>
          <p:cNvSpPr/>
          <p:nvPr/>
        </p:nvSpPr>
        <p:spPr>
          <a:xfrm>
            <a:off x="5913596" y="3356919"/>
            <a:ext cx="0" cy="2191407"/>
          </a:xfrm>
          <a:custGeom>
            <a:avLst/>
            <a:gdLst>
              <a:gd name="connsiteX0" fmla="*/ 0 w 0"/>
              <a:gd name="connsiteY0" fmla="*/ 0 h 2191407"/>
              <a:gd name="connsiteX1" fmla="*/ 0 w 0"/>
              <a:gd name="connsiteY1" fmla="*/ 2191407 h 21914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2191407">
                <a:moveTo>
                  <a:pt x="0" y="0"/>
                </a:moveTo>
                <a:lnTo>
                  <a:pt x="0" y="2191407"/>
                </a:lnTo>
              </a:path>
            </a:pathLst>
          </a:custGeom>
          <a:noFill/>
          <a:ln w="12700">
            <a:solidFill>
              <a:srgbClr val="FF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6591857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3562"/>
          </a:xfrm>
        </p:spPr>
        <p:txBody>
          <a:bodyPr>
            <a:normAutofit fontScale="90000"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Voltmeter Sketch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0371" y="1143000"/>
            <a:ext cx="8436429" cy="4983163"/>
          </a:xfrm>
        </p:spPr>
        <p:txBody>
          <a:bodyPr>
            <a:normAutofit/>
          </a:bodyPr>
          <a:lstStyle/>
          <a:p>
            <a:r>
              <a:rPr lang="en-US" dirty="0"/>
              <a:t>Start with same circuit as before</a:t>
            </a:r>
          </a:p>
          <a:p>
            <a:r>
              <a:rPr lang="en-US" dirty="0"/>
              <a:t>Open the Built-In example program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	Basics -&gt;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AnalogReadSerial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b="1" dirty="0"/>
              <a:t>Save As </a:t>
            </a:r>
            <a:r>
              <a:rPr lang="en-US" dirty="0"/>
              <a:t>new file: Voltmeter</a:t>
            </a:r>
          </a:p>
          <a:p>
            <a:pPr lvl="1"/>
            <a:r>
              <a:rPr lang="en-US" dirty="0"/>
              <a:t>We’ll modify this program to be a Voltmeter</a:t>
            </a:r>
          </a:p>
        </p:txBody>
      </p:sp>
    </p:spTree>
    <p:extLst>
      <p:ext uri="{BB962C8B-B14F-4D97-AF65-F5344CB8AC3E}">
        <p14:creationId xmlns:p14="http://schemas.microsoft.com/office/powerpoint/2010/main" val="29077024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9855"/>
            <a:ext cx="8229600" cy="792162"/>
          </a:xfrm>
        </p:spPr>
        <p:txBody>
          <a:bodyPr>
            <a:normAutofit/>
          </a:bodyPr>
          <a:lstStyle/>
          <a:p>
            <a:r>
              <a:rPr lang="en-US" b="1" dirty="0"/>
              <a:t>“Floating Point” Variables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2505" y="1122402"/>
            <a:ext cx="8840963" cy="5334000"/>
          </a:xfrm>
        </p:spPr>
        <p:txBody>
          <a:bodyPr>
            <a:normAutofit/>
          </a:bodyPr>
          <a:lstStyle/>
          <a:p>
            <a:r>
              <a:rPr lang="en-US" dirty="0"/>
              <a:t>Integer variables will not store fractions</a:t>
            </a:r>
          </a:p>
          <a:p>
            <a:r>
              <a:rPr lang="en-US" dirty="0"/>
              <a:t>“Floating Point” variables store </a:t>
            </a:r>
            <a:r>
              <a:rPr lang="en-US" i="1" u="sng" dirty="0"/>
              <a:t>fractional</a:t>
            </a:r>
            <a:r>
              <a:rPr lang="en-US" dirty="0"/>
              <a:t> values</a:t>
            </a:r>
          </a:p>
          <a:p>
            <a:r>
              <a:rPr lang="en-US" b="1" u="sng" dirty="0">
                <a:solidFill>
                  <a:srgbClr val="FF0000"/>
                </a:solidFill>
              </a:rPr>
              <a:t>Add</a:t>
            </a:r>
            <a:r>
              <a:rPr lang="en-US" dirty="0"/>
              <a:t> the following lines to the end of </a:t>
            </a:r>
            <a:r>
              <a:rPr lang="en-US" b="1" i="1" dirty="0"/>
              <a:t>loop()</a:t>
            </a:r>
          </a:p>
          <a:p>
            <a:pPr lvl="1"/>
            <a:r>
              <a:rPr lang="en-US" i="1" dirty="0">
                <a:solidFill>
                  <a:schemeClr val="accent2">
                    <a:lumMod val="75000"/>
                  </a:schemeClr>
                </a:solidFill>
              </a:rPr>
              <a:t>Place code just before the final right curly bracket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Converts integer </a:t>
            </a:r>
            <a:r>
              <a:rPr lang="en-US" dirty="0" err="1"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sensorValue</a:t>
            </a:r>
            <a:r>
              <a:rPr lang="en-US" dirty="0"/>
              <a:t> to floating point </a:t>
            </a:r>
            <a:r>
              <a:rPr lang="en-US" b="1" dirty="0">
                <a:solidFill>
                  <a:srgbClr val="0070C0"/>
                </a:solidFill>
              </a:rPr>
              <a:t>V</a:t>
            </a:r>
            <a:r>
              <a:rPr lang="en-US" dirty="0"/>
              <a:t>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93328" y="3613555"/>
            <a:ext cx="7157344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40005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float V = 5.0*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sensorValue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/1023.0;</a:t>
            </a:r>
          </a:p>
          <a:p>
            <a:pPr marL="40005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Serial.print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(“Voltage: “);</a:t>
            </a:r>
          </a:p>
          <a:p>
            <a:pPr marL="40005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Serial.println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(V);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//print V and begin new line</a:t>
            </a:r>
          </a:p>
        </p:txBody>
      </p:sp>
    </p:spTree>
    <p:extLst>
      <p:ext uri="{BB962C8B-B14F-4D97-AF65-F5344CB8AC3E}">
        <p14:creationId xmlns:p14="http://schemas.microsoft.com/office/powerpoint/2010/main" val="383109264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BC9FA32-E208-48A4-8A83-A1A5A1699B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74612"/>
            <a:ext cx="8229600" cy="3079423"/>
          </a:xfrm>
          <a:solidFill>
            <a:srgbClr val="EAEAEA"/>
          </a:solidFill>
        </p:spPr>
        <p:txBody>
          <a:bodyPr/>
          <a:lstStyle/>
          <a:p>
            <a:r>
              <a:rPr lang="en-US" dirty="0"/>
              <a:t>Objectives: </a:t>
            </a:r>
          </a:p>
          <a:p>
            <a:pPr lvl="1"/>
            <a:r>
              <a:rPr lang="en-US" dirty="0"/>
              <a:t>Voltmeter Experiments</a:t>
            </a:r>
          </a:p>
          <a:p>
            <a:pPr lvl="1"/>
            <a:r>
              <a:rPr lang="en-US" dirty="0"/>
              <a:t>Ohmmeter Experiments</a:t>
            </a:r>
          </a:p>
          <a:p>
            <a:pPr lvl="1"/>
            <a:r>
              <a:rPr lang="en-US" dirty="0"/>
              <a:t>Final project: ohmmeter plus LED display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0014D85-A312-4059-AAA8-FA73A1D96E95}"/>
              </a:ext>
            </a:extLst>
          </p:cNvPr>
          <p:cNvSpPr/>
          <p:nvPr/>
        </p:nvSpPr>
        <p:spPr>
          <a:xfrm>
            <a:off x="190706" y="92076"/>
            <a:ext cx="1854662" cy="4616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tx1">
                    <a:lumMod val="95000"/>
                    <a:lumOff val="5000"/>
                  </a:schemeClr>
                </a:solidFill>
              </a:rPr>
              <a:t>Hands On</a:t>
            </a:r>
          </a:p>
        </p:txBody>
      </p:sp>
    </p:spTree>
    <p:extLst>
      <p:ext uri="{BB962C8B-B14F-4D97-AF65-F5344CB8AC3E}">
        <p14:creationId xmlns:p14="http://schemas.microsoft.com/office/powerpoint/2010/main" val="137587592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7E56E24-3928-4387-A366-EF4C2E937E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9175" y="1194900"/>
            <a:ext cx="3504151" cy="44441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1692" y="51900"/>
            <a:ext cx="8281634" cy="1143000"/>
          </a:xfrm>
        </p:spPr>
        <p:txBody>
          <a:bodyPr/>
          <a:lstStyle/>
          <a:p>
            <a:r>
              <a:rPr lang="en-US" dirty="0"/>
              <a:t>Experiment #1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CCFE1C-E706-4E7C-A094-78C61C9444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4695" y="1600200"/>
            <a:ext cx="4307305" cy="4193547"/>
          </a:xfrm>
        </p:spPr>
        <p:txBody>
          <a:bodyPr/>
          <a:lstStyle/>
          <a:p>
            <a:r>
              <a:rPr lang="en-US" dirty="0"/>
              <a:t>Turn on Serial Monitor or Plotter</a:t>
            </a:r>
          </a:p>
          <a:p>
            <a:r>
              <a:rPr lang="en-US" dirty="0"/>
              <a:t>Measure voltage on pin A0 as you turn potentiometer</a:t>
            </a:r>
          </a:p>
          <a:p>
            <a:r>
              <a:rPr lang="en-US" dirty="0"/>
              <a:t>You should see values between 0 and 5 Volts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355994" y="3512307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0014D85-A312-4059-AAA8-FA73A1D96E95}"/>
              </a:ext>
            </a:extLst>
          </p:cNvPr>
          <p:cNvSpPr/>
          <p:nvPr/>
        </p:nvSpPr>
        <p:spPr>
          <a:xfrm>
            <a:off x="190706" y="92076"/>
            <a:ext cx="1854662" cy="4616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tx1">
                    <a:lumMod val="95000"/>
                    <a:lumOff val="5000"/>
                  </a:schemeClr>
                </a:solidFill>
              </a:rPr>
              <a:t>Hands On</a:t>
            </a:r>
          </a:p>
        </p:txBody>
      </p:sp>
    </p:spTree>
    <p:extLst>
      <p:ext uri="{BB962C8B-B14F-4D97-AF65-F5344CB8AC3E}">
        <p14:creationId xmlns:p14="http://schemas.microsoft.com/office/powerpoint/2010/main" val="120400493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6005015"/>
            <a:ext cx="9144000" cy="852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7075" y="-30218"/>
            <a:ext cx="6840824" cy="844299"/>
          </a:xfrm>
        </p:spPr>
        <p:txBody>
          <a:bodyPr/>
          <a:lstStyle/>
          <a:p>
            <a:r>
              <a:rPr lang="en-US" sz="4000" dirty="0"/>
              <a:t>Experiment 2: Floating Input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8285" y="848765"/>
            <a:ext cx="9144000" cy="4065127"/>
          </a:xfrm>
        </p:spPr>
        <p:txBody>
          <a:bodyPr/>
          <a:lstStyle/>
          <a:p>
            <a:r>
              <a:rPr lang="en-US" sz="2400" dirty="0"/>
              <a:t>Recall: An unconnected pin is called a “</a:t>
            </a:r>
            <a:r>
              <a:rPr lang="en-US" sz="2400" b="1" dirty="0">
                <a:solidFill>
                  <a:srgbClr val="FF0000"/>
                </a:solidFill>
              </a:rPr>
              <a:t>floating input</a:t>
            </a:r>
            <a:r>
              <a:rPr lang="en-US" sz="2400" dirty="0"/>
              <a:t>”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Unplug the wire to the pot</a:t>
            </a:r>
          </a:p>
          <a:p>
            <a:pPr marL="914400" lvl="1" indent="-514350"/>
            <a:r>
              <a:rPr lang="en-US" sz="2000" dirty="0"/>
              <a:t>The wire connected to A0 now hangs free in the air</a:t>
            </a:r>
          </a:p>
          <a:p>
            <a:pPr marL="914400" lvl="1" indent="-514350"/>
            <a:r>
              <a:rPr lang="en-US" sz="2000" dirty="0"/>
              <a:t>We say that A0 is “floating” (usually a BAD thing)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Activate Monitor (or Serial Plotter if you’re using Desktop IDE)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Move your finger on and off of the wire to A0</a:t>
            </a:r>
          </a:p>
        </p:txBody>
      </p:sp>
      <p:pic>
        <p:nvPicPr>
          <p:cNvPr id="4" name="Picture 3"/>
          <p:cNvPicPr/>
          <p:nvPr/>
        </p:nvPicPr>
        <p:blipFill>
          <a:blip r:embed="rId3"/>
          <a:stretch/>
        </p:blipFill>
        <p:spPr>
          <a:xfrm>
            <a:off x="4572000" y="3829897"/>
            <a:ext cx="3805586" cy="2636171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5439806" y="5860610"/>
            <a:ext cx="24080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Random Noise!!!!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334385-FF83-46EF-AC72-5C50CB55F1DF}"/>
              </a:ext>
            </a:extLst>
          </p:cNvPr>
          <p:cNvSpPr txBox="1"/>
          <p:nvPr/>
        </p:nvSpPr>
        <p:spPr>
          <a:xfrm>
            <a:off x="5050935" y="4000712"/>
            <a:ext cx="3203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00B050"/>
                </a:solidFill>
              </a:rPr>
              <a:t>Result depends on your location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05C937E-F4EB-479A-8725-66461734AA28}"/>
              </a:ext>
            </a:extLst>
          </p:cNvPr>
          <p:cNvGrpSpPr/>
          <p:nvPr/>
        </p:nvGrpSpPr>
        <p:grpSpPr>
          <a:xfrm>
            <a:off x="1092299" y="3580800"/>
            <a:ext cx="2827590" cy="3134363"/>
            <a:chOff x="1092299" y="3580800"/>
            <a:chExt cx="2827590" cy="3134363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7326A273-EFD6-46A1-8F37-D20AC111DFF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31046" y="3580800"/>
              <a:ext cx="2788843" cy="3134363"/>
            </a:xfrm>
            <a:prstGeom prst="rect">
              <a:avLst/>
            </a:prstGeom>
          </p:spPr>
        </p:pic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0747DA94-8CFA-42B4-81D0-24D6D5F4B416}"/>
                </a:ext>
              </a:extLst>
            </p:cNvPr>
            <p:cNvSpPr/>
            <p:nvPr/>
          </p:nvSpPr>
          <p:spPr>
            <a:xfrm rot="18859897">
              <a:off x="1126427" y="5667626"/>
              <a:ext cx="241942" cy="8895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640E97F-C694-4672-83F0-6BD2091D7B61}"/>
                </a:ext>
              </a:extLst>
            </p:cNvPr>
            <p:cNvSpPr/>
            <p:nvPr/>
          </p:nvSpPr>
          <p:spPr>
            <a:xfrm>
              <a:off x="1092299" y="5799502"/>
              <a:ext cx="64043" cy="60486"/>
            </a:xfrm>
            <a:custGeom>
              <a:avLst/>
              <a:gdLst>
                <a:gd name="connsiteX0" fmla="*/ 64043 w 64043"/>
                <a:gd name="connsiteY0" fmla="*/ 0 h 60486"/>
                <a:gd name="connsiteX1" fmla="*/ 0 w 64043"/>
                <a:gd name="connsiteY1" fmla="*/ 60486 h 60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043" h="60486">
                  <a:moveTo>
                    <a:pt x="64043" y="0"/>
                  </a:moveTo>
                  <a:lnTo>
                    <a:pt x="0" y="60486"/>
                  </a:lnTo>
                </a:path>
              </a:pathLst>
            </a:custGeom>
            <a:noFill/>
            <a:ln w="28575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FDE9B4FB-BE4A-439C-95B8-9943E709F19C}"/>
              </a:ext>
            </a:extLst>
          </p:cNvPr>
          <p:cNvSpPr txBox="1"/>
          <p:nvPr/>
        </p:nvSpPr>
        <p:spPr>
          <a:xfrm>
            <a:off x="444937" y="5870073"/>
            <a:ext cx="9315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floating input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0014D85-A312-4059-AAA8-FA73A1D96E95}"/>
              </a:ext>
            </a:extLst>
          </p:cNvPr>
          <p:cNvSpPr/>
          <p:nvPr/>
        </p:nvSpPr>
        <p:spPr>
          <a:xfrm>
            <a:off x="190706" y="92076"/>
            <a:ext cx="1854662" cy="4616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tx1">
                    <a:lumMod val="95000"/>
                    <a:lumOff val="5000"/>
                  </a:schemeClr>
                </a:solidFill>
              </a:rPr>
              <a:t>Hands On</a:t>
            </a:r>
          </a:p>
        </p:txBody>
      </p:sp>
    </p:spTree>
    <p:extLst>
      <p:ext uri="{BB962C8B-B14F-4D97-AF65-F5344CB8AC3E}">
        <p14:creationId xmlns:p14="http://schemas.microsoft.com/office/powerpoint/2010/main" val="83404346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433B9AD-C181-4759-8E53-1EF187FA1A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0711" y="1854251"/>
            <a:ext cx="4335837" cy="466675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27591"/>
            <a:ext cx="8229600" cy="733648"/>
          </a:xfrm>
        </p:spPr>
        <p:txBody>
          <a:bodyPr/>
          <a:lstStyle/>
          <a:p>
            <a:r>
              <a:rPr lang="en-US" dirty="0"/>
              <a:t>Experiment #3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688096"/>
                <a:ext cx="8229600" cy="1151338"/>
              </a:xfrm>
            </p:spPr>
            <p:txBody>
              <a:bodyPr/>
              <a:lstStyle/>
              <a:p>
                <a:r>
                  <a:rPr lang="en-US" dirty="0"/>
                  <a:t>Use your voltmeter to measure button battery</a:t>
                </a:r>
              </a:p>
              <a:p>
                <a:pPr lvl="1"/>
                <a:r>
                  <a:rPr lang="en-US" dirty="0"/>
                  <a:t>Works on any battery as long 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≤5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𝑉𝑜𝑙𝑡𝑠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688096"/>
                <a:ext cx="8229600" cy="1151338"/>
              </a:xfrm>
              <a:blipFill>
                <a:blip r:embed="rId4"/>
                <a:stretch>
                  <a:fillRect l="-1704" t="-6878" r="-963" b="-100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2287611" y="5049482"/>
            <a:ext cx="8931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Button Battery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513889" y="2503656"/>
            <a:ext cx="881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Jumper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10299B6-7292-4D1F-A2B5-A9C5BE092FA1}"/>
              </a:ext>
            </a:extLst>
          </p:cNvPr>
          <p:cNvGrpSpPr/>
          <p:nvPr/>
        </p:nvGrpSpPr>
        <p:grpSpPr>
          <a:xfrm rot="16200000">
            <a:off x="3468261" y="3449992"/>
            <a:ext cx="493060" cy="134777"/>
            <a:chOff x="4092588" y="2908674"/>
            <a:chExt cx="493060" cy="134777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F22A14D-32BC-4C70-B22D-56B970B4CB4A}"/>
                </a:ext>
              </a:extLst>
            </p:cNvPr>
            <p:cNvSpPr/>
            <p:nvPr/>
          </p:nvSpPr>
          <p:spPr>
            <a:xfrm>
              <a:off x="4258101" y="2908674"/>
              <a:ext cx="327547" cy="134777"/>
            </a:xfrm>
            <a:prstGeom prst="rect">
              <a:avLst/>
            </a:prstGeom>
            <a:solidFill>
              <a:schemeClr val="tx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42E0289-9E5D-4A3F-BCF3-9D8D1D93456E}"/>
                </a:ext>
              </a:extLst>
            </p:cNvPr>
            <p:cNvSpPr/>
            <p:nvPr/>
          </p:nvSpPr>
          <p:spPr>
            <a:xfrm>
              <a:off x="4092588" y="2949618"/>
              <a:ext cx="165513" cy="4571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BBE1EAC8-74D4-4E4E-9678-1628030E9096}"/>
              </a:ext>
            </a:extLst>
          </p:cNvPr>
          <p:cNvSpPr txBox="1"/>
          <p:nvPr/>
        </p:nvSpPr>
        <p:spPr>
          <a:xfrm>
            <a:off x="5253984" y="2799415"/>
            <a:ext cx="4974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Pot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8D4D49E-7285-4DE9-8D14-C0F76E7DDA6D}"/>
              </a:ext>
            </a:extLst>
          </p:cNvPr>
          <p:cNvSpPr txBox="1"/>
          <p:nvPr/>
        </p:nvSpPr>
        <p:spPr>
          <a:xfrm>
            <a:off x="5693779" y="2799415"/>
            <a:ext cx="1034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Not used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02318" y="4186638"/>
            <a:ext cx="871538" cy="767646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3239264" y="4483798"/>
            <a:ext cx="493060" cy="134777"/>
            <a:chOff x="4092588" y="2908674"/>
            <a:chExt cx="493060" cy="134777"/>
          </a:xfrm>
        </p:grpSpPr>
        <p:sp>
          <p:nvSpPr>
            <p:cNvPr id="10" name="Rectangle 9"/>
            <p:cNvSpPr/>
            <p:nvPr/>
          </p:nvSpPr>
          <p:spPr>
            <a:xfrm>
              <a:off x="4258101" y="2908674"/>
              <a:ext cx="327547" cy="134777"/>
            </a:xfrm>
            <a:prstGeom prst="rect">
              <a:avLst/>
            </a:prstGeom>
            <a:solidFill>
              <a:schemeClr val="tx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092588" y="2949618"/>
              <a:ext cx="165513" cy="4571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D4DFEF09-CA09-4B17-A597-B00C5EC4FD76}"/>
              </a:ext>
            </a:extLst>
          </p:cNvPr>
          <p:cNvSpPr/>
          <p:nvPr/>
        </p:nvSpPr>
        <p:spPr>
          <a:xfrm>
            <a:off x="1415858" y="2688322"/>
            <a:ext cx="2273273" cy="1799595"/>
          </a:xfrm>
          <a:custGeom>
            <a:avLst/>
            <a:gdLst>
              <a:gd name="connsiteX0" fmla="*/ 2273273 w 2273273"/>
              <a:gd name="connsiteY0" fmla="*/ 559375 h 1799595"/>
              <a:gd name="connsiteX1" fmla="*/ 1590101 w 2273273"/>
              <a:gd name="connsiteY1" fmla="*/ 2326 h 1799595"/>
              <a:gd name="connsiteX2" fmla="*/ 34570 w 2273273"/>
              <a:gd name="connsiteY2" fmla="*/ 748561 h 1799595"/>
              <a:gd name="connsiteX3" fmla="*/ 570597 w 2273273"/>
              <a:gd name="connsiteY3" fmla="*/ 1610409 h 1799595"/>
              <a:gd name="connsiteX4" fmla="*/ 1264280 w 2273273"/>
              <a:gd name="connsiteY4" fmla="*/ 1799595 h 1799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73273" h="1799595">
                <a:moveTo>
                  <a:pt x="2273273" y="559375"/>
                </a:moveTo>
                <a:cubicBezTo>
                  <a:pt x="2118245" y="265085"/>
                  <a:pt x="1963218" y="-29205"/>
                  <a:pt x="1590101" y="2326"/>
                </a:cubicBezTo>
                <a:cubicBezTo>
                  <a:pt x="1216984" y="33857"/>
                  <a:pt x="204487" y="480547"/>
                  <a:pt x="34570" y="748561"/>
                </a:cubicBezTo>
                <a:cubicBezTo>
                  <a:pt x="-135347" y="1016575"/>
                  <a:pt x="365645" y="1435237"/>
                  <a:pt x="570597" y="1610409"/>
                </a:cubicBezTo>
                <a:cubicBezTo>
                  <a:pt x="775549" y="1785581"/>
                  <a:pt x="1019914" y="1792588"/>
                  <a:pt x="1264280" y="1799595"/>
                </a:cubicBez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91338" y="4577283"/>
            <a:ext cx="881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Jumper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0014D85-A312-4059-AAA8-FA73A1D96E95}"/>
              </a:ext>
            </a:extLst>
          </p:cNvPr>
          <p:cNvSpPr/>
          <p:nvPr/>
        </p:nvSpPr>
        <p:spPr>
          <a:xfrm>
            <a:off x="190706" y="92076"/>
            <a:ext cx="1854662" cy="4616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tx1">
                    <a:lumMod val="95000"/>
                    <a:lumOff val="5000"/>
                  </a:schemeClr>
                </a:solidFill>
              </a:rPr>
              <a:t>Hands On</a:t>
            </a:r>
          </a:p>
        </p:txBody>
      </p:sp>
    </p:spTree>
    <p:extLst>
      <p:ext uri="{BB962C8B-B14F-4D97-AF65-F5344CB8AC3E}">
        <p14:creationId xmlns:p14="http://schemas.microsoft.com/office/powerpoint/2010/main" val="284973147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82320"/>
            <a:ext cx="8229600" cy="935317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Next Project: Build an Ohmmeter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" y="1728316"/>
            <a:ext cx="9168063" cy="4215285"/>
          </a:xfrm>
        </p:spPr>
        <p:txBody>
          <a:bodyPr/>
          <a:lstStyle/>
          <a:p>
            <a:r>
              <a:rPr lang="en-US" dirty="0"/>
              <a:t>Tired of identifying 220, 1K, and 10K ohm resistors?</a:t>
            </a:r>
          </a:p>
          <a:p>
            <a:pPr lvl="1"/>
            <a:r>
              <a:rPr lang="en-US" dirty="0"/>
              <a:t>Wouldn’t it be nice if you could just measure the resistance?</a:t>
            </a:r>
          </a:p>
          <a:p>
            <a:r>
              <a:rPr lang="en-US" dirty="0"/>
              <a:t>Arduino cannot </a:t>
            </a:r>
            <a:r>
              <a:rPr lang="en-US" u="sng" dirty="0"/>
              <a:t>directly</a:t>
            </a:r>
            <a:r>
              <a:rPr lang="en-US" dirty="0"/>
              <a:t> measure resistance</a:t>
            </a:r>
          </a:p>
          <a:p>
            <a:pPr lvl="1"/>
            <a:r>
              <a:rPr lang="en-US" dirty="0"/>
              <a:t>Must use a </a:t>
            </a:r>
            <a:r>
              <a:rPr lang="en-US" b="1" dirty="0"/>
              <a:t>voltage divider </a:t>
            </a:r>
            <a:r>
              <a:rPr lang="en-US" dirty="0"/>
              <a:t>to convert resistance to voltage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0014D85-A312-4059-AAA8-FA73A1D96E95}"/>
              </a:ext>
            </a:extLst>
          </p:cNvPr>
          <p:cNvSpPr/>
          <p:nvPr/>
        </p:nvSpPr>
        <p:spPr>
          <a:xfrm>
            <a:off x="190706" y="92076"/>
            <a:ext cx="1854662" cy="4616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tx1">
                    <a:lumMod val="95000"/>
                    <a:lumOff val="5000"/>
                  </a:schemeClr>
                </a:solidFill>
              </a:rPr>
              <a:t>Hands On</a:t>
            </a:r>
          </a:p>
        </p:txBody>
      </p:sp>
    </p:spTree>
    <p:extLst>
      <p:ext uri="{BB962C8B-B14F-4D97-AF65-F5344CB8AC3E}">
        <p14:creationId xmlns:p14="http://schemas.microsoft.com/office/powerpoint/2010/main" val="25203787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Built-In Pull-up Resistor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416632"/>
          </a:xfrm>
        </p:spPr>
        <p:txBody>
          <a:bodyPr/>
          <a:lstStyle/>
          <a:p>
            <a:r>
              <a:rPr lang="en-US" dirty="0"/>
              <a:t>Arduino has built-in pull-up resistors</a:t>
            </a:r>
          </a:p>
          <a:p>
            <a:pPr lvl="1"/>
            <a:r>
              <a:rPr lang="en-US" dirty="0"/>
              <a:t>So we don’t need to put one into our circuit</a:t>
            </a:r>
          </a:p>
          <a:p>
            <a:r>
              <a:rPr lang="en-US" dirty="0"/>
              <a:t>They are optional. Activate using:</a:t>
            </a:r>
          </a:p>
          <a:p>
            <a:pPr lvl="1"/>
            <a:r>
              <a:rPr lang="en-US" i="1" dirty="0" err="1">
                <a:solidFill>
                  <a:srgbClr val="00B0F0"/>
                </a:solidFill>
              </a:rPr>
              <a:t>pinMode</a:t>
            </a:r>
            <a:r>
              <a:rPr lang="en-US" i="1" dirty="0">
                <a:solidFill>
                  <a:srgbClr val="00B0F0"/>
                </a:solidFill>
              </a:rPr>
              <a:t>(</a:t>
            </a:r>
            <a:r>
              <a:rPr lang="en-US" i="1" dirty="0" err="1">
                <a:solidFill>
                  <a:srgbClr val="00B0F0"/>
                </a:solidFill>
              </a:rPr>
              <a:t>PinNumber</a:t>
            </a:r>
            <a:r>
              <a:rPr lang="en-US" i="1" dirty="0">
                <a:solidFill>
                  <a:srgbClr val="00B0F0"/>
                </a:solidFill>
              </a:rPr>
              <a:t>, INPUT_PULLUP);</a:t>
            </a:r>
          </a:p>
          <a:p>
            <a:r>
              <a:rPr lang="en-US" dirty="0"/>
              <a:t>Just remember:</a:t>
            </a:r>
          </a:p>
          <a:p>
            <a:pPr lvl="1"/>
            <a:r>
              <a:rPr lang="en-US" dirty="0"/>
              <a:t>Button pushed:  </a:t>
            </a:r>
            <a:r>
              <a:rPr lang="en-US" dirty="0" err="1"/>
              <a:t>digitalRead</a:t>
            </a:r>
            <a:r>
              <a:rPr lang="en-US" dirty="0"/>
              <a:t> is LOW</a:t>
            </a:r>
          </a:p>
          <a:p>
            <a:pPr lvl="1"/>
            <a:r>
              <a:rPr lang="en-US" dirty="0"/>
              <a:t>Button not pushed: </a:t>
            </a:r>
            <a:r>
              <a:rPr lang="en-US" dirty="0" err="1"/>
              <a:t>digitalRead</a:t>
            </a:r>
            <a:r>
              <a:rPr lang="en-US" dirty="0"/>
              <a:t> is HIGH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7E42721-78A7-4088-9BF1-2D27A66123E0}"/>
              </a:ext>
            </a:extLst>
          </p:cNvPr>
          <p:cNvSpPr/>
          <p:nvPr/>
        </p:nvSpPr>
        <p:spPr>
          <a:xfrm>
            <a:off x="373625" y="3645620"/>
            <a:ext cx="7914968" cy="2188650"/>
          </a:xfrm>
          <a:prstGeom prst="ellipse">
            <a:avLst/>
          </a:prstGeom>
          <a:noFill/>
          <a:ln>
            <a:solidFill>
              <a:srgbClr val="FF0000"/>
            </a:solidFill>
            <a:prstDash val="dashDot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04500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6817808" y="375467"/>
            <a:ext cx="2177104" cy="3291323"/>
            <a:chOff x="6654363" y="1623101"/>
            <a:chExt cx="2177104" cy="3291323"/>
          </a:xfrm>
        </p:grpSpPr>
        <p:pic>
          <p:nvPicPr>
            <p:cNvPr id="5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54363" y="1623101"/>
              <a:ext cx="1798838" cy="32913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TextBox 5"/>
            <p:cNvSpPr txBox="1"/>
            <p:nvPr/>
          </p:nvSpPr>
          <p:spPr>
            <a:xfrm>
              <a:off x="8321391" y="2835665"/>
              <a:ext cx="51007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V</a:t>
              </a:r>
              <a:r>
                <a:rPr kumimoji="0" lang="en-US" sz="28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4</a:t>
              </a: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532246" y="2000197"/>
              <a:ext cx="74687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R</a:t>
              </a:r>
              <a:r>
                <a:rPr kumimoji="0" lang="en-US" sz="2800" b="0" i="0" u="none" strike="noStrike" kern="1200" cap="none" spc="0" normalizeH="0" baseline="-25000" noProof="0" dirty="0" err="1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test</a:t>
              </a: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581014" y="3646967"/>
              <a:ext cx="65069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R</a:t>
              </a:r>
              <a:r>
                <a:rPr kumimoji="0" lang="en-US" sz="28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ref</a:t>
              </a: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265" y="648473"/>
            <a:ext cx="4637314" cy="731399"/>
          </a:xfrm>
        </p:spPr>
        <p:txBody>
          <a:bodyPr/>
          <a:lstStyle/>
          <a:p>
            <a:r>
              <a:rPr lang="en-US" sz="3600" b="1" dirty="0"/>
              <a:t>Theory of Operation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25164" y="1455682"/>
            <a:ext cx="6676292" cy="1371599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R</a:t>
            </a:r>
            <a:r>
              <a:rPr lang="en-US" baseline="-25000" dirty="0"/>
              <a:t>ref</a:t>
            </a:r>
            <a:r>
              <a:rPr lang="en-US" dirty="0"/>
              <a:t> is </a:t>
            </a:r>
            <a:r>
              <a:rPr lang="en-US" u="sng" dirty="0"/>
              <a:t>Any</a:t>
            </a:r>
            <a:r>
              <a:rPr lang="en-US" dirty="0"/>
              <a:t> known resistor</a:t>
            </a:r>
            <a:endParaRPr lang="en-US" i="1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dirty="0"/>
              <a:t>V</a:t>
            </a:r>
            <a:r>
              <a:rPr lang="en-US" baseline="-25000" dirty="0"/>
              <a:t>4</a:t>
            </a:r>
            <a:r>
              <a:rPr lang="en-US" dirty="0"/>
              <a:t> is voltage measured on pin A4</a:t>
            </a:r>
          </a:p>
          <a:p>
            <a:pPr lvl="1"/>
            <a:r>
              <a:rPr lang="en-US" dirty="0"/>
              <a:t>Any analog input would work: A0, A1, …, A5</a:t>
            </a:r>
          </a:p>
          <a:p>
            <a:r>
              <a:rPr lang="en-US" dirty="0"/>
              <a:t>Solve for unknown resistor </a:t>
            </a:r>
            <a:r>
              <a:rPr lang="en-US" dirty="0" err="1"/>
              <a:t>R</a:t>
            </a:r>
            <a:r>
              <a:rPr lang="en-US" baseline="-25000" dirty="0" err="1"/>
              <a:t>test</a:t>
            </a:r>
            <a:r>
              <a:rPr lang="en-US" dirty="0"/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207455" y="3089489"/>
                <a:ext cx="8398311" cy="26490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Voltage divider equation: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/>
                            <a:ea typeface="+mn-ea"/>
                            <a:cs typeface="+mn-cs"/>
                          </a:rPr>
                          <m:t>𝑉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/>
                            <a:ea typeface="+mn-ea"/>
                            <a:cs typeface="+mn-cs"/>
                          </a:rPr>
                          <m:t>4</m:t>
                        </m:r>
                      </m:sub>
                    </m:sSub>
                    <m:r>
                      <a:rPr kumimoji="0" lang="en-US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/>
                        <a:ea typeface="+mn-ea"/>
                        <a:cs typeface="+mn-cs"/>
                      </a:rPr>
                      <m:t>=5</m:t>
                    </m:r>
                    <m:f>
                      <m:fPr>
                        <m:ctrlP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kumimoji="0" lang="en-US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/>
                                <a:ea typeface="+mn-ea"/>
                                <a:cs typeface="+mn-cs"/>
                              </a:rPr>
                              <m:t>𝑅</m:t>
                            </m:r>
                          </m:e>
                          <m:sub>
                            <m:r>
                              <a:rPr kumimoji="0" lang="en-US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/>
                                <a:ea typeface="+mn-ea"/>
                                <a:cs typeface="+mn-cs"/>
                              </a:rPr>
                              <m:t>𝑟𝑒𝑓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kumimoji="0" lang="en-US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/>
                                <a:ea typeface="+mn-ea"/>
                                <a:cs typeface="+mn-cs"/>
                              </a:rPr>
                              <m:t>𝑅</m:t>
                            </m:r>
                          </m:e>
                          <m:sub>
                            <m:r>
                              <a:rPr kumimoji="0" lang="en-US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/>
                                <a:ea typeface="+mn-ea"/>
                                <a:cs typeface="+mn-cs"/>
                              </a:rPr>
                              <m:t>𝑟𝑒𝑓</m:t>
                            </m:r>
                          </m:sub>
                        </m:sSub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/>
                            <a:ea typeface="+mn-ea"/>
                            <a:cs typeface="+mn-cs"/>
                          </a:rPr>
                          <m:t>+</m:t>
                        </m:r>
                        <m:sSub>
                          <m:sSubPr>
                            <m:ctrlPr>
                              <a:rPr kumimoji="0" lang="en-US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/>
                                <a:ea typeface="+mn-ea"/>
                                <a:cs typeface="+mn-cs"/>
                              </a:rPr>
                              <m:t>𝑅</m:t>
                            </m:r>
                          </m:e>
                          <m:sub>
                            <m:r>
                              <a:rPr kumimoji="0" lang="en-US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/>
                                <a:ea typeface="+mn-ea"/>
                                <a:cs typeface="+mn-cs"/>
                              </a:rPr>
                              <m:t>𝑡𝑒𝑠𝑡</m:t>
                            </m:r>
                          </m:sub>
                        </m:sSub>
                      </m:den>
                    </m:f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 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Algebra gives: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/>
                            <a:ea typeface="+mn-ea"/>
                            <a:cs typeface="+mn-cs"/>
                          </a:rPr>
                          <m:t>𝑅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/>
                            <a:ea typeface="+mn-ea"/>
                            <a:cs typeface="+mn-cs"/>
                          </a:rPr>
                          <m:t>𝑡𝑒𝑠𝑡</m:t>
                        </m:r>
                      </m:sub>
                    </m:sSub>
                    <m:r>
                      <a:rPr kumimoji="0" lang="en-US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/>
                        <a:ea typeface="+mn-ea"/>
                        <a:cs typeface="+mn-cs"/>
                      </a:rPr>
                      <m:t>=</m:t>
                    </m:r>
                    <m:sSub>
                      <m:sSubPr>
                        <m:ctrlP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/>
                            <a:ea typeface="+mn-ea"/>
                            <a:cs typeface="+mn-cs"/>
                          </a:rPr>
                          <m:t>𝑅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/>
                            <a:ea typeface="+mn-ea"/>
                            <a:cs typeface="+mn-cs"/>
                          </a:rPr>
                          <m:t>𝑟𝑒𝑓</m:t>
                        </m:r>
                      </m:sub>
                    </m:sSub>
                    <m:f>
                      <m:fPr>
                        <m:ctrlP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Pr>
                      <m:num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/>
                            <a:ea typeface="+mn-ea"/>
                            <a:cs typeface="+mn-cs"/>
                          </a:rPr>
                          <m:t>5−</m:t>
                        </m:r>
                        <m:sSub>
                          <m:sSubPr>
                            <m:ctrlPr>
                              <a:rPr kumimoji="0" lang="en-US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/>
                                <a:ea typeface="+mn-ea"/>
                                <a:cs typeface="+mn-cs"/>
                              </a:rPr>
                              <m:t>𝑉</m:t>
                            </m:r>
                          </m:e>
                          <m:sub>
                            <m:r>
                              <a:rPr kumimoji="0" lang="en-US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/>
                                <a:ea typeface="+mn-ea"/>
                                <a:cs typeface="+mn-cs"/>
                              </a:rPr>
                              <m:t>4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kumimoji="0" lang="en-US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/>
                                <a:ea typeface="+mn-ea"/>
                                <a:cs typeface="+mn-cs"/>
                              </a:rPr>
                              <m:t>𝑉</m:t>
                            </m:r>
                          </m:e>
                          <m:sub>
                            <m:r>
                              <a:rPr kumimoji="0" lang="en-US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/>
                                <a:ea typeface="+mn-ea"/>
                                <a:cs typeface="+mn-cs"/>
                              </a:rPr>
                              <m:t>4</m:t>
                            </m:r>
                          </m:sub>
                        </m:sSub>
                      </m:den>
                    </m:f>
                  </m:oMath>
                </a14:m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Recall Voltmeter: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/>
                            <a:ea typeface="+mn-ea"/>
                            <a:cs typeface="+mn-cs"/>
                          </a:rPr>
                          <m:t>𝑉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/>
                            <a:ea typeface="+mn-ea"/>
                            <a:cs typeface="+mn-cs"/>
                          </a:rPr>
                          <m:t>4</m:t>
                        </m:r>
                      </m:sub>
                    </m:sSub>
                    <m:r>
                      <a:rPr kumimoji="0" lang="en-US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/>
                        <a:ea typeface="+mn-ea"/>
                        <a:cs typeface="+mn-cs"/>
                      </a:rPr>
                      <m:t>=5 </m:t>
                    </m:r>
                    <m:f>
                      <m:fPr>
                        <m:ctrlP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Pr>
                      <m:num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𝑎𝑛𝑎𝑙𝑜𝑔𝑅𝑒𝑎𝑑</m:t>
                        </m:r>
                      </m:num>
                      <m:den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/>
                            <a:ea typeface="+mn-ea"/>
                            <a:cs typeface="+mn-cs"/>
                          </a:rPr>
                          <m:t>1023</m:t>
                        </m:r>
                      </m:den>
                    </m:f>
                  </m:oMath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Combine and simplify: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2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/>
                            <a:ea typeface="+mn-ea"/>
                            <a:cs typeface="+mn-cs"/>
                          </a:rPr>
                          <m:t>𝑹</m:t>
                        </m:r>
                      </m:e>
                      <m:sub>
                        <m:r>
                          <a:rPr kumimoji="0" lang="en-US" sz="2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/>
                            <a:ea typeface="+mn-ea"/>
                            <a:cs typeface="+mn-cs"/>
                          </a:rPr>
                          <m:t>𝒕𝒆𝒔𝒕</m:t>
                        </m:r>
                      </m:sub>
                    </m:sSub>
                    <m:r>
                      <a:rPr kumimoji="0" lang="en-US" sz="24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/>
                        <a:ea typeface="+mn-ea"/>
                        <a:cs typeface="+mn-cs"/>
                      </a:rPr>
                      <m:t>=</m:t>
                    </m:r>
                    <m:sSub>
                      <m:sSubPr>
                        <m:ctrlPr>
                          <a:rPr kumimoji="0" lang="en-US" sz="2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2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/>
                            <a:ea typeface="+mn-ea"/>
                            <a:cs typeface="+mn-cs"/>
                          </a:rPr>
                          <m:t>𝑹</m:t>
                        </m:r>
                      </m:e>
                      <m:sub>
                        <m:r>
                          <a:rPr kumimoji="0" lang="en-US" sz="2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/>
                            <a:ea typeface="+mn-ea"/>
                            <a:cs typeface="+mn-cs"/>
                          </a:rPr>
                          <m:t>𝒓𝒆𝒇</m:t>
                        </m:r>
                      </m:sub>
                    </m:sSub>
                    <m:f>
                      <m:fPr>
                        <m:ctrlPr>
                          <a:rPr kumimoji="0" lang="en-US" sz="2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Pr>
                      <m:num>
                        <m:r>
                          <a:rPr kumimoji="0" lang="en-US" sz="2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/>
                            <a:ea typeface="+mn-ea"/>
                            <a:cs typeface="+mn-cs"/>
                          </a:rPr>
                          <m:t>𝟏𝟎𝟐𝟑</m:t>
                        </m:r>
                        <m:r>
                          <a:rPr kumimoji="0" lang="en-US" sz="2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/>
                            <a:ea typeface="+mn-ea"/>
                            <a:cs typeface="+mn-cs"/>
                          </a:rPr>
                          <m:t>−</m:t>
                        </m:r>
                        <m:r>
                          <a:rPr kumimoji="0" lang="en-US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𝒂𝒏𝒂𝒍𝒐𝒈𝑹𝒆𝒂𝒅</m:t>
                        </m:r>
                      </m:num>
                      <m:den>
                        <m:r>
                          <a:rPr kumimoji="0" lang="en-US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𝒂𝒏𝒂𝒍𝒐𝒈𝑹𝒆𝒂𝒅</m:t>
                        </m:r>
                      </m:den>
                    </m:f>
                  </m:oMath>
                </a14:m>
                <a:endPara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455" y="3089489"/>
                <a:ext cx="8398311" cy="2649059"/>
              </a:xfrm>
              <a:prstGeom prst="rect">
                <a:avLst/>
              </a:prstGeom>
              <a:blipFill>
                <a:blip r:embed="rId4"/>
                <a:stretch>
                  <a:fillRect l="-10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/>
          <p:cNvSpPr txBox="1"/>
          <p:nvPr/>
        </p:nvSpPr>
        <p:spPr>
          <a:xfrm>
            <a:off x="6097098" y="748339"/>
            <a:ext cx="16473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Unknown resistor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610136" y="2245444"/>
            <a:ext cx="13419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Known resistor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0014D85-A312-4059-AAA8-FA73A1D96E95}"/>
              </a:ext>
            </a:extLst>
          </p:cNvPr>
          <p:cNvSpPr/>
          <p:nvPr/>
        </p:nvSpPr>
        <p:spPr>
          <a:xfrm>
            <a:off x="190706" y="92076"/>
            <a:ext cx="1854662" cy="4616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tx1">
                    <a:lumMod val="95000"/>
                    <a:lumOff val="5000"/>
                  </a:schemeClr>
                </a:solidFill>
              </a:rPr>
              <a:t>Hands On</a:t>
            </a:r>
          </a:p>
        </p:txBody>
      </p:sp>
    </p:spTree>
    <p:extLst>
      <p:ext uri="{BB962C8B-B14F-4D97-AF65-F5344CB8AC3E}">
        <p14:creationId xmlns:p14="http://schemas.microsoft.com/office/powerpoint/2010/main" val="191209237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85191"/>
            <a:ext cx="8229600" cy="801412"/>
          </a:xfrm>
        </p:spPr>
        <p:txBody>
          <a:bodyPr/>
          <a:lstStyle/>
          <a:p>
            <a:r>
              <a:rPr lang="en-US" dirty="0"/>
              <a:t>Make a New Sketch: </a:t>
            </a:r>
            <a:r>
              <a:rPr lang="en-US" dirty="0" err="1"/>
              <a:t>OhmMeter.ino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79262"/>
            <a:ext cx="8229600" cy="4193547"/>
          </a:xfrm>
        </p:spPr>
        <p:txBody>
          <a:bodyPr/>
          <a:lstStyle/>
          <a:p>
            <a:r>
              <a:rPr lang="en-US" dirty="0"/>
              <a:t>Save your Voltmeter sketch as a new sketch called </a:t>
            </a:r>
            <a:r>
              <a:rPr lang="en-US" b="1" dirty="0" err="1"/>
              <a:t>OhmMeter</a:t>
            </a:r>
            <a:endParaRPr lang="en-US" b="1" dirty="0"/>
          </a:p>
          <a:p>
            <a:r>
              <a:rPr lang="en-US" dirty="0"/>
              <a:t>We’ll edit the sketch to convert it into an ohm-meter</a:t>
            </a:r>
          </a:p>
          <a:p>
            <a:r>
              <a:rPr lang="en-US" dirty="0"/>
              <a:t>Following slides contain the basic changes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2BF2A23-206B-4242-968B-B4D0D2D9AC3C}"/>
              </a:ext>
            </a:extLst>
          </p:cNvPr>
          <p:cNvSpPr/>
          <p:nvPr/>
        </p:nvSpPr>
        <p:spPr>
          <a:xfrm>
            <a:off x="190706" y="92076"/>
            <a:ext cx="1854662" cy="4616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tx1">
                    <a:lumMod val="95000"/>
                    <a:lumOff val="5000"/>
                  </a:schemeClr>
                </a:solidFill>
              </a:rPr>
              <a:t>Hands On</a:t>
            </a:r>
          </a:p>
        </p:txBody>
      </p:sp>
    </p:spTree>
    <p:extLst>
      <p:ext uri="{BB962C8B-B14F-4D97-AF65-F5344CB8AC3E}">
        <p14:creationId xmlns:p14="http://schemas.microsoft.com/office/powerpoint/2010/main" val="320589920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E80DF26-6F73-49EE-938E-DFE4B58329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710" y="1275736"/>
            <a:ext cx="8229600" cy="612058"/>
          </a:xfrm>
        </p:spPr>
        <p:txBody>
          <a:bodyPr/>
          <a:lstStyle/>
          <a:p>
            <a:r>
              <a:rPr lang="en-US" dirty="0"/>
              <a:t>Enter the following C commands at the top: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D2CF408-EFEF-4C1D-9278-C9FA5A8412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5846" y="2023118"/>
            <a:ext cx="5515896" cy="4369222"/>
          </a:xfrm>
          <a:prstGeom prst="rect">
            <a:avLst/>
          </a:prstGeom>
          <a:ln>
            <a:solidFill>
              <a:srgbClr val="DDDDDD"/>
            </a:solidFill>
          </a:ln>
        </p:spPr>
      </p:pic>
      <p:sp>
        <p:nvSpPr>
          <p:cNvPr id="9" name="Title 2">
            <a:extLst>
              <a:ext uri="{FF2B5EF4-FFF2-40B4-BE49-F238E27FC236}">
                <a16:creationId xmlns:a16="http://schemas.microsoft.com/office/drawing/2014/main" id="{C5C16E07-5D17-41BF-A6DC-321EE30060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4114" y="452063"/>
            <a:ext cx="7009180" cy="1143000"/>
          </a:xfrm>
        </p:spPr>
        <p:txBody>
          <a:bodyPr/>
          <a:lstStyle/>
          <a:p>
            <a:r>
              <a:rPr lang="en-US" dirty="0"/>
              <a:t>Create the </a:t>
            </a:r>
            <a:r>
              <a:rPr lang="en-US" dirty="0" err="1"/>
              <a:t>OhmMeter</a:t>
            </a:r>
            <a:r>
              <a:rPr lang="en-US" dirty="0"/>
              <a:t> sketch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EC68FA-C5D9-467B-9556-CB86BBB51050}"/>
              </a:ext>
            </a:extLst>
          </p:cNvPr>
          <p:cNvSpPr/>
          <p:nvPr/>
        </p:nvSpPr>
        <p:spPr>
          <a:xfrm>
            <a:off x="190706" y="92076"/>
            <a:ext cx="1854662" cy="4616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tx1">
                    <a:lumMod val="95000"/>
                    <a:lumOff val="5000"/>
                  </a:schemeClr>
                </a:solidFill>
              </a:rPr>
              <a:t>Hands On</a:t>
            </a:r>
          </a:p>
        </p:txBody>
      </p:sp>
    </p:spTree>
    <p:extLst>
      <p:ext uri="{BB962C8B-B14F-4D97-AF65-F5344CB8AC3E}">
        <p14:creationId xmlns:p14="http://schemas.microsoft.com/office/powerpoint/2010/main" val="286453485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8070" y="274638"/>
            <a:ext cx="6738730" cy="1143000"/>
          </a:xfrm>
        </p:spPr>
        <p:txBody>
          <a:bodyPr/>
          <a:lstStyle/>
          <a:p>
            <a:r>
              <a:rPr lang="en-US" dirty="0" err="1"/>
              <a:t>OhmMeter.ino</a:t>
            </a:r>
            <a:r>
              <a:rPr lang="en-US" dirty="0"/>
              <a:t> (cont’d)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3C6DA63-7291-4020-94D8-E21A4A04A5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7331" y="1154265"/>
            <a:ext cx="8229600" cy="680884"/>
          </a:xfrm>
        </p:spPr>
        <p:txBody>
          <a:bodyPr/>
          <a:lstStyle/>
          <a:p>
            <a:r>
              <a:rPr lang="en-US" dirty="0"/>
              <a:t>Keep typing: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3C558B7-3650-4ABC-8252-D7E4BB9758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789" y="2045368"/>
            <a:ext cx="8714684" cy="3970421"/>
          </a:xfrm>
          <a:prstGeom prst="rect">
            <a:avLst/>
          </a:prstGeom>
          <a:ln>
            <a:solidFill>
              <a:srgbClr val="DDDDDD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0324C80-2B0D-4083-93AA-9F7F60359172}"/>
              </a:ext>
            </a:extLst>
          </p:cNvPr>
          <p:cNvSpPr/>
          <p:nvPr/>
        </p:nvSpPr>
        <p:spPr>
          <a:xfrm>
            <a:off x="190706" y="92076"/>
            <a:ext cx="1854662" cy="4616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tx1">
                    <a:lumMod val="95000"/>
                    <a:lumOff val="5000"/>
                  </a:schemeClr>
                </a:solidFill>
              </a:rPr>
              <a:t>Hands On</a:t>
            </a:r>
          </a:p>
        </p:txBody>
      </p:sp>
    </p:spTree>
    <p:extLst>
      <p:ext uri="{BB962C8B-B14F-4D97-AF65-F5344CB8AC3E}">
        <p14:creationId xmlns:p14="http://schemas.microsoft.com/office/powerpoint/2010/main" val="195439919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10K PhotoResistors (Light sensors) [Analog Input] &lt;strong&gt;PhotoResistor&lt;/strong&gt; ...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1981" y="4243394"/>
            <a:ext cx="1778000" cy="177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Job: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15952"/>
            <a:ext cx="8458200" cy="4193547"/>
          </a:xfrm>
        </p:spPr>
        <p:txBody>
          <a:bodyPr/>
          <a:lstStyle/>
          <a:p>
            <a:r>
              <a:rPr lang="en-US" b="1" dirty="0"/>
              <a:t>Build</a:t>
            </a:r>
            <a:r>
              <a:rPr lang="en-US" dirty="0"/>
              <a:t> the circuit using R</a:t>
            </a:r>
            <a:r>
              <a:rPr lang="en-US" baseline="-25000" dirty="0"/>
              <a:t>ref</a:t>
            </a:r>
            <a:r>
              <a:rPr lang="en-US" dirty="0"/>
              <a:t>= 1000 Ohm</a:t>
            </a:r>
          </a:p>
          <a:p>
            <a:r>
              <a:rPr lang="en-US" b="1" dirty="0"/>
              <a:t>Upload</a:t>
            </a:r>
            <a:r>
              <a:rPr lang="en-US" dirty="0"/>
              <a:t> the sketch</a:t>
            </a:r>
          </a:p>
          <a:p>
            <a:r>
              <a:rPr lang="en-US" b="1" dirty="0"/>
              <a:t>Open</a:t>
            </a:r>
            <a:r>
              <a:rPr lang="en-US" dirty="0"/>
              <a:t> Serial Monitor</a:t>
            </a:r>
          </a:p>
          <a:p>
            <a:r>
              <a:rPr lang="en-US" b="1" dirty="0"/>
              <a:t>Test</a:t>
            </a:r>
            <a:r>
              <a:rPr lang="en-US" dirty="0"/>
              <a:t> different resistors </a:t>
            </a:r>
          </a:p>
          <a:p>
            <a:pPr lvl="1"/>
            <a:r>
              <a:rPr lang="en-US" dirty="0"/>
              <a:t>Test a 220, 1000, and 10,000 Ohm resistor</a:t>
            </a:r>
          </a:p>
          <a:p>
            <a:pPr lvl="2"/>
            <a:r>
              <a:rPr lang="en-US" dirty="0"/>
              <a:t>How is the accuracy?</a:t>
            </a:r>
          </a:p>
          <a:p>
            <a:pPr lvl="1"/>
            <a:r>
              <a:rPr lang="en-US" dirty="0"/>
              <a:t>Also measure resistance of </a:t>
            </a:r>
            <a:br>
              <a:rPr lang="en-US" dirty="0"/>
            </a:br>
            <a:r>
              <a:rPr lang="en-US" dirty="0"/>
              <a:t>a photo-resistor (in light and in shadow)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1A1EF72-B6F0-436F-ABB7-9259F095750F}"/>
              </a:ext>
            </a:extLst>
          </p:cNvPr>
          <p:cNvSpPr/>
          <p:nvPr/>
        </p:nvSpPr>
        <p:spPr>
          <a:xfrm>
            <a:off x="190706" y="92076"/>
            <a:ext cx="1854662" cy="4616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tx1">
                    <a:lumMod val="95000"/>
                    <a:lumOff val="5000"/>
                  </a:schemeClr>
                </a:solidFill>
              </a:rPr>
              <a:t>Hands On</a:t>
            </a:r>
          </a:p>
        </p:txBody>
      </p:sp>
    </p:spTree>
    <p:extLst>
      <p:ext uri="{BB962C8B-B14F-4D97-AF65-F5344CB8AC3E}">
        <p14:creationId xmlns:p14="http://schemas.microsoft.com/office/powerpoint/2010/main" val="251436588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772EA089-50AD-46D0-9A87-19C843D816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827056" y="1425100"/>
            <a:ext cx="5199490" cy="3707833"/>
          </a:xfrm>
          <a:prstGeom prst="rect">
            <a:avLst/>
          </a:prstGeom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695" y="1374642"/>
            <a:ext cx="2400428" cy="43920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581516" y="979239"/>
            <a:ext cx="18657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Unknown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Resistor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</a:t>
            </a:r>
            <a:r>
              <a:rPr kumimoji="0" lang="en-US" sz="2400" b="0" i="0" u="none" strike="noStrike" kern="1200" cap="none" spc="0" normalizeH="0" baseline="-2500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test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551601" y="4935694"/>
            <a:ext cx="144084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Reference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Resistor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729408" y="76200"/>
            <a:ext cx="7033591" cy="1143000"/>
          </a:xfrm>
        </p:spPr>
        <p:txBody>
          <a:bodyPr/>
          <a:lstStyle/>
          <a:p>
            <a:r>
              <a:rPr lang="en-US" b="1" dirty="0"/>
              <a:t>The Ohmmeter Circuit</a:t>
            </a:r>
            <a:r>
              <a:rPr lang="en-US" sz="4000" i="1" dirty="0"/>
              <a:t> </a:t>
            </a:r>
            <a:endParaRPr lang="en-US" i="1" dirty="0"/>
          </a:p>
        </p:txBody>
      </p:sp>
      <p:sp>
        <p:nvSpPr>
          <p:cNvPr id="11" name="TextBox 10"/>
          <p:cNvSpPr txBox="1"/>
          <p:nvPr/>
        </p:nvSpPr>
        <p:spPr>
          <a:xfrm>
            <a:off x="2459781" y="3091873"/>
            <a:ext cx="5100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V</a:t>
            </a:r>
            <a:r>
              <a:rPr kumimoji="0" lang="en-US" sz="28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4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Freeform 1"/>
          <p:cNvSpPr/>
          <p:nvPr/>
        </p:nvSpPr>
        <p:spPr>
          <a:xfrm>
            <a:off x="2626242" y="1790141"/>
            <a:ext cx="1010093" cy="538390"/>
          </a:xfrm>
          <a:custGeom>
            <a:avLst/>
            <a:gdLst>
              <a:gd name="connsiteX0" fmla="*/ 776177 w 776177"/>
              <a:gd name="connsiteY0" fmla="*/ 0 h 361507"/>
              <a:gd name="connsiteX1" fmla="*/ 0 w 776177"/>
              <a:gd name="connsiteY1" fmla="*/ 361507 h 3615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76177" h="361507">
                <a:moveTo>
                  <a:pt x="776177" y="0"/>
                </a:moveTo>
                <a:lnTo>
                  <a:pt x="0" y="361507"/>
                </a:lnTo>
              </a:path>
            </a:pathLst>
          </a:custGeom>
          <a:noFill/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val 2"/>
          <p:cNvSpPr/>
          <p:nvPr/>
        </p:nvSpPr>
        <p:spPr>
          <a:xfrm>
            <a:off x="4478996" y="2513918"/>
            <a:ext cx="696685" cy="57795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629001" y="2069256"/>
            <a:ext cx="6674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</a:t>
            </a:r>
            <a:r>
              <a:rPr kumimoji="0" lang="en-US" sz="2400" b="0" i="0" u="none" strike="noStrike" kern="1200" cap="none" spc="0" normalizeH="0" baseline="-2500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test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Freeform 3"/>
          <p:cNvSpPr/>
          <p:nvPr/>
        </p:nvSpPr>
        <p:spPr>
          <a:xfrm>
            <a:off x="3785191" y="1807535"/>
            <a:ext cx="785925" cy="800911"/>
          </a:xfrm>
          <a:custGeom>
            <a:avLst/>
            <a:gdLst>
              <a:gd name="connsiteX0" fmla="*/ 0 w 1935125"/>
              <a:gd name="connsiteY0" fmla="*/ 0 h 680484"/>
              <a:gd name="connsiteX1" fmla="*/ 1935125 w 1935125"/>
              <a:gd name="connsiteY1" fmla="*/ 680484 h 680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35125" h="680484">
                <a:moveTo>
                  <a:pt x="0" y="0"/>
                </a:moveTo>
                <a:lnTo>
                  <a:pt x="1935125" y="680484"/>
                </a:lnTo>
              </a:path>
            </a:pathLst>
          </a:custGeom>
          <a:noFill/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911023" y="4614650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A4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137255" y="4320794"/>
            <a:ext cx="1119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</a:t>
            </a:r>
            <a:r>
              <a:rPr kumimoji="0" lang="en-US" sz="18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ref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= 1000</a:t>
            </a:r>
          </a:p>
        </p:txBody>
      </p:sp>
      <p:sp>
        <p:nvSpPr>
          <p:cNvPr id="14" name="Freeform 13"/>
          <p:cNvSpPr/>
          <p:nvPr/>
        </p:nvSpPr>
        <p:spPr>
          <a:xfrm>
            <a:off x="3456633" y="3429000"/>
            <a:ext cx="1440844" cy="1554982"/>
          </a:xfrm>
          <a:custGeom>
            <a:avLst/>
            <a:gdLst>
              <a:gd name="connsiteX0" fmla="*/ 0 w 1075174"/>
              <a:gd name="connsiteY0" fmla="*/ 874206 h 874206"/>
              <a:gd name="connsiteX1" fmla="*/ 1075174 w 1075174"/>
              <a:gd name="connsiteY1" fmla="*/ 0 h 874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75174" h="874206">
                <a:moveTo>
                  <a:pt x="0" y="874206"/>
                </a:moveTo>
                <a:lnTo>
                  <a:pt x="1075174" y="0"/>
                </a:lnTo>
              </a:path>
            </a:pathLst>
          </a:custGeom>
          <a:noFill/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Freeform 17"/>
          <p:cNvSpPr/>
          <p:nvPr/>
        </p:nvSpPr>
        <p:spPr>
          <a:xfrm flipH="1">
            <a:off x="2604123" y="4566474"/>
            <a:ext cx="667900" cy="437103"/>
          </a:xfrm>
          <a:custGeom>
            <a:avLst/>
            <a:gdLst>
              <a:gd name="connsiteX0" fmla="*/ 0 w 1075174"/>
              <a:gd name="connsiteY0" fmla="*/ 874206 h 874206"/>
              <a:gd name="connsiteX1" fmla="*/ 1075174 w 1075174"/>
              <a:gd name="connsiteY1" fmla="*/ 0 h 874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75174" h="874206">
                <a:moveTo>
                  <a:pt x="0" y="874206"/>
                </a:moveTo>
                <a:lnTo>
                  <a:pt x="1075174" y="0"/>
                </a:lnTo>
              </a:path>
            </a:pathLst>
          </a:custGeom>
          <a:noFill/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42265" y="3196781"/>
            <a:ext cx="1419212" cy="40011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</a:t>
            </a:r>
            <a:r>
              <a:rPr kumimoji="0" lang="en-US" sz="2000" b="0" i="0" u="none" strike="noStrike" kern="1200" cap="none" spc="0" normalizeH="0" baseline="-250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ref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=1000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3655D79-824F-4786-9DAF-BAF2C9A84CA3}"/>
              </a:ext>
            </a:extLst>
          </p:cNvPr>
          <p:cNvSpPr/>
          <p:nvPr/>
        </p:nvSpPr>
        <p:spPr>
          <a:xfrm>
            <a:off x="190706" y="92076"/>
            <a:ext cx="1854662" cy="4616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tx1">
                    <a:lumMod val="95000"/>
                    <a:lumOff val="5000"/>
                  </a:schemeClr>
                </a:solidFill>
              </a:rPr>
              <a:t>Hands On</a:t>
            </a:r>
          </a:p>
        </p:txBody>
      </p:sp>
    </p:spTree>
    <p:extLst>
      <p:ext uri="{BB962C8B-B14F-4D97-AF65-F5344CB8AC3E}">
        <p14:creationId xmlns:p14="http://schemas.microsoft.com/office/powerpoint/2010/main" val="297326448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67B0BC1-5565-4689-8810-1C1C0417CA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53740"/>
            <a:ext cx="8229600" cy="1339657"/>
          </a:xfrm>
        </p:spPr>
        <p:txBody>
          <a:bodyPr/>
          <a:lstStyle/>
          <a:p>
            <a:r>
              <a:rPr lang="en-US" i="1" dirty="0"/>
              <a:t>Final Project (if you have time): </a:t>
            </a:r>
            <a:br>
              <a:rPr lang="en-US" dirty="0"/>
            </a:br>
            <a:r>
              <a:rPr lang="en-US" dirty="0"/>
              <a:t>Ohmmeter + LED Display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21A4D0E3-2FAB-4800-88B1-78511DD1490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90706" y="2136808"/>
                <a:ext cx="8741538" cy="3656939"/>
              </a:xfrm>
            </p:spPr>
            <p:txBody>
              <a:bodyPr/>
              <a:lstStyle/>
              <a:p>
                <a:r>
                  <a:rPr lang="en-US" dirty="0"/>
                  <a:t>Let’s add a visual display to our Ohmmeter</a:t>
                </a:r>
              </a:p>
              <a:p>
                <a:r>
                  <a:rPr lang="en-US" dirty="0"/>
                  <a:t>Three LEDs will display different resistors:</a:t>
                </a:r>
              </a:p>
              <a:p>
                <a:pPr lvl="1"/>
                <a:r>
                  <a:rPr lang="en-US" dirty="0"/>
                  <a:t>Measure the unknown resistance </a:t>
                </a:r>
                <a:r>
                  <a:rPr lang="en-US" dirty="0" err="1"/>
                  <a:t>R</a:t>
                </a:r>
                <a:r>
                  <a:rPr lang="en-US" baseline="-25000" dirty="0" err="1"/>
                  <a:t>test</a:t>
                </a:r>
                <a:endParaRPr lang="en-US" dirty="0"/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𝑡𝑒𝑠𝑡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 &lt; 500</m:t>
                    </m:r>
                  </m:oMath>
                </a14:m>
                <a:r>
                  <a:rPr lang="en-US" dirty="0"/>
                  <a:t> Ohms, 				Turn on Blue LED</a:t>
                </a:r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500≤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𝑡𝑒𝑠𝑡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&lt;1500</m:t>
                    </m:r>
                  </m:oMath>
                </a14:m>
                <a:r>
                  <a:rPr lang="en-US" dirty="0"/>
                  <a:t> Ohms, 	Turn on Yellow LED</a:t>
                </a:r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1500≤</m:t>
                    </m:r>
                    <m:sSub>
                      <m:sSub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𝑡𝑒𝑠𝑡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&lt;15000</m:t>
                    </m:r>
                  </m:oMath>
                </a14:m>
                <a:r>
                  <a:rPr lang="en-US" sz="2400" dirty="0"/>
                  <a:t> 	</a:t>
                </a:r>
                <a:r>
                  <a:rPr lang="en-US" dirty="0"/>
                  <a:t>Ohms,	Turn on Red LED</a:t>
                </a:r>
              </a:p>
              <a:p>
                <a:pPr lvl="1"/>
                <a:r>
                  <a:rPr lang="en-US" dirty="0"/>
                  <a:t>if</a:t>
                </a:r>
                <a14:m>
                  <m:oMath xmlns:m="http://schemas.openxmlformats.org/officeDocument/2006/math"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𝑡𝑒𝑠𝑡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≥15000</m:t>
                    </m:r>
                  </m:oMath>
                </a14:m>
                <a:r>
                  <a:rPr lang="en-US" dirty="0"/>
                  <a:t> Ohms, 			Blink the Red LED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21A4D0E3-2FAB-4800-88B1-78511DD1490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0706" y="2136808"/>
                <a:ext cx="8741538" cy="3656939"/>
              </a:xfrm>
              <a:blipFill>
                <a:blip r:embed="rId2"/>
                <a:stretch>
                  <a:fillRect l="-1604" t="-2170" b="-68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D893805B-F3AD-4A4D-8DC9-3DE3D5EF50FE}"/>
              </a:ext>
            </a:extLst>
          </p:cNvPr>
          <p:cNvSpPr/>
          <p:nvPr/>
        </p:nvSpPr>
        <p:spPr>
          <a:xfrm>
            <a:off x="190706" y="92076"/>
            <a:ext cx="1854662" cy="4616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tx1">
                    <a:lumMod val="95000"/>
                    <a:lumOff val="5000"/>
                  </a:schemeClr>
                </a:solidFill>
              </a:rPr>
              <a:t>Hands On</a:t>
            </a:r>
          </a:p>
        </p:txBody>
      </p:sp>
    </p:spTree>
    <p:extLst>
      <p:ext uri="{BB962C8B-B14F-4D97-AF65-F5344CB8AC3E}">
        <p14:creationId xmlns:p14="http://schemas.microsoft.com/office/powerpoint/2010/main" val="74389135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2956E4-5619-471C-9B0A-4E5595A16F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2546" y="111008"/>
            <a:ext cx="6954253" cy="764891"/>
          </a:xfrm>
        </p:spPr>
        <p:txBody>
          <a:bodyPr/>
          <a:lstStyle/>
          <a:p>
            <a:r>
              <a:rPr lang="en-US" dirty="0"/>
              <a:t>The Modified Circuit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8FFF55-74AD-453F-88EE-673A710F50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876684" y="626007"/>
            <a:ext cx="5226521" cy="613056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93876A2-4FC7-46A6-BBC3-969E3EB4C4AC}"/>
              </a:ext>
            </a:extLst>
          </p:cNvPr>
          <p:cNvSpPr txBox="1"/>
          <p:nvPr/>
        </p:nvSpPr>
        <p:spPr>
          <a:xfrm>
            <a:off x="1732547" y="3819466"/>
            <a:ext cx="1188328" cy="40011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</a:t>
            </a:r>
            <a:r>
              <a:rPr kumimoji="0" lang="en-US" sz="2000" b="0" i="0" u="none" strike="noStrike" kern="1200" cap="none" spc="0" normalizeH="0" baseline="-250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ref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=1000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C878DD-E90A-43C0-8F99-92107CA31DC8}"/>
              </a:ext>
            </a:extLst>
          </p:cNvPr>
          <p:cNvSpPr txBox="1"/>
          <p:nvPr/>
        </p:nvSpPr>
        <p:spPr>
          <a:xfrm>
            <a:off x="1732547" y="3282087"/>
            <a:ext cx="1015074" cy="40011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</a:t>
            </a:r>
            <a:r>
              <a:rPr kumimoji="0" lang="en-US" sz="2000" b="0" i="0" u="none" strike="noStrike" kern="1200" cap="none" spc="0" normalizeH="0" baseline="-2500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ref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630A501-25B9-441B-B1D6-63E66E4DFC5A}"/>
              </a:ext>
            </a:extLst>
          </p:cNvPr>
          <p:cNvSpPr/>
          <p:nvPr/>
        </p:nvSpPr>
        <p:spPr>
          <a:xfrm>
            <a:off x="190706" y="92076"/>
            <a:ext cx="1854662" cy="4616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tx1">
                    <a:lumMod val="95000"/>
                    <a:lumOff val="5000"/>
                  </a:schemeClr>
                </a:solidFill>
              </a:rPr>
              <a:t>Hands On</a:t>
            </a:r>
          </a:p>
        </p:txBody>
      </p:sp>
    </p:spTree>
    <p:extLst>
      <p:ext uri="{BB962C8B-B14F-4D97-AF65-F5344CB8AC3E}">
        <p14:creationId xmlns:p14="http://schemas.microsoft.com/office/powerpoint/2010/main" val="155431280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523CB6-8A05-41B4-8140-47FBDACE23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5802" y="274638"/>
            <a:ext cx="6780998" cy="1143000"/>
          </a:xfrm>
        </p:spPr>
        <p:txBody>
          <a:bodyPr/>
          <a:lstStyle/>
          <a:p>
            <a:r>
              <a:rPr lang="en-US" dirty="0"/>
              <a:t>Modifications to setup()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722BBA-12D4-41B5-B05F-1591F4E9F0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LEDs are connected to pins 2, 3, 4</a:t>
            </a:r>
          </a:p>
          <a:p>
            <a:pPr lvl="1"/>
            <a:r>
              <a:rPr lang="en-US" dirty="0"/>
              <a:t>So you need to add </a:t>
            </a:r>
            <a:r>
              <a:rPr lang="en-US" dirty="0" err="1"/>
              <a:t>pinMode</a:t>
            </a:r>
            <a:r>
              <a:rPr lang="en-US" dirty="0"/>
              <a:t> statements to setup</a:t>
            </a:r>
          </a:p>
          <a:p>
            <a:pPr lvl="1"/>
            <a:r>
              <a:rPr lang="en-US" dirty="0"/>
              <a:t>E.g., </a:t>
            </a:r>
            <a:r>
              <a:rPr lang="en-US" b="1" dirty="0" err="1"/>
              <a:t>pinMode</a:t>
            </a:r>
            <a:r>
              <a:rPr lang="en-US" dirty="0"/>
              <a:t>(2, OUTPUT);</a:t>
            </a:r>
          </a:p>
          <a:p>
            <a:pPr lvl="1"/>
            <a:r>
              <a:rPr lang="en-US" dirty="0"/>
              <a:t>Additional </a:t>
            </a:r>
            <a:r>
              <a:rPr lang="en-US" b="1" dirty="0" err="1"/>
              <a:t>pinMode</a:t>
            </a:r>
            <a:r>
              <a:rPr lang="en-US" dirty="0"/>
              <a:t> statements are required for pins 3 and 4</a:t>
            </a:r>
          </a:p>
          <a:p>
            <a:pPr lvl="1"/>
            <a:endParaRPr lang="en-US" dirty="0"/>
          </a:p>
          <a:p>
            <a:r>
              <a:rPr lang="en-US" dirty="0"/>
              <a:t>You can access the following sketches</a:t>
            </a:r>
          </a:p>
          <a:p>
            <a:pPr lvl="1"/>
            <a:r>
              <a:rPr lang="en-US" dirty="0" err="1"/>
              <a:t>OhmMeterPlusSKEL.ino</a:t>
            </a:r>
            <a:r>
              <a:rPr lang="en-US" dirty="0"/>
              <a:t> (skeleton code)</a:t>
            </a:r>
          </a:p>
          <a:p>
            <a:pPr lvl="1"/>
            <a:r>
              <a:rPr lang="en-US" dirty="0" err="1"/>
              <a:t>OhmMeterPlus.ino</a:t>
            </a:r>
            <a:r>
              <a:rPr lang="en-US" dirty="0"/>
              <a:t> (full code)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F74BDCD-7C02-4344-AFCE-113ADC88FBF6}"/>
              </a:ext>
            </a:extLst>
          </p:cNvPr>
          <p:cNvSpPr/>
          <p:nvPr/>
        </p:nvSpPr>
        <p:spPr>
          <a:xfrm>
            <a:off x="190706" y="92076"/>
            <a:ext cx="1854662" cy="4616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tx1">
                    <a:lumMod val="95000"/>
                    <a:lumOff val="5000"/>
                  </a:schemeClr>
                </a:solidFill>
              </a:rPr>
              <a:t>Hands On</a:t>
            </a:r>
          </a:p>
        </p:txBody>
      </p:sp>
    </p:spTree>
    <p:extLst>
      <p:ext uri="{BB962C8B-B14F-4D97-AF65-F5344CB8AC3E}">
        <p14:creationId xmlns:p14="http://schemas.microsoft.com/office/powerpoint/2010/main" val="154222342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4F81E2C-58AC-4EB7-9A81-F15343E162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611" y="1417638"/>
            <a:ext cx="7639856" cy="431513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7A4CA2A-C347-4143-B322-7E7AF66238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1422" y="274638"/>
            <a:ext cx="6925377" cy="1143000"/>
          </a:xfrm>
        </p:spPr>
        <p:txBody>
          <a:bodyPr/>
          <a:lstStyle/>
          <a:p>
            <a:r>
              <a:rPr lang="en-US" dirty="0"/>
              <a:t>Modifications to loop()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C959180-B433-4022-8A89-75F9CF52683A}"/>
              </a:ext>
            </a:extLst>
          </p:cNvPr>
          <p:cNvSpPr/>
          <p:nvPr/>
        </p:nvSpPr>
        <p:spPr>
          <a:xfrm>
            <a:off x="709851" y="2290812"/>
            <a:ext cx="7575376" cy="2117559"/>
          </a:xfrm>
          <a:prstGeom prst="roundRect">
            <a:avLst/>
          </a:prstGeom>
          <a:solidFill>
            <a:srgbClr val="FFFF66">
              <a:alpha val="14902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A4DFAE4-5CED-496F-B6AF-29C5C5300585}"/>
              </a:ext>
            </a:extLst>
          </p:cNvPr>
          <p:cNvSpPr/>
          <p:nvPr/>
        </p:nvSpPr>
        <p:spPr>
          <a:xfrm>
            <a:off x="190706" y="92076"/>
            <a:ext cx="1854662" cy="4616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tx1">
                    <a:lumMod val="95000"/>
                    <a:lumOff val="5000"/>
                  </a:schemeClr>
                </a:solidFill>
              </a:rPr>
              <a:t>Hands 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02AAFA-8E19-4E2E-8FB6-6AA501AA5A6D}"/>
              </a:ext>
            </a:extLst>
          </p:cNvPr>
          <p:cNvSpPr txBox="1"/>
          <p:nvPr/>
        </p:nvSpPr>
        <p:spPr>
          <a:xfrm rot="5400000">
            <a:off x="7770362" y="3164925"/>
            <a:ext cx="1463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Add this code</a:t>
            </a:r>
          </a:p>
        </p:txBody>
      </p:sp>
    </p:spTree>
    <p:extLst>
      <p:ext uri="{BB962C8B-B14F-4D97-AF65-F5344CB8AC3E}">
        <p14:creationId xmlns:p14="http://schemas.microsoft.com/office/powerpoint/2010/main" val="2601621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Help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04364"/>
            <a:ext cx="8229600" cy="591671"/>
          </a:xfrm>
        </p:spPr>
        <p:txBody>
          <a:bodyPr/>
          <a:lstStyle/>
          <a:p>
            <a:r>
              <a:rPr lang="en-US" dirty="0"/>
              <a:t>Use Help-&gt;Reference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1696" y="1896035"/>
            <a:ext cx="5563243" cy="4362543"/>
          </a:xfrm>
          <a:prstGeom prst="rect">
            <a:avLst/>
          </a:prstGeom>
        </p:spPr>
      </p:pic>
      <p:sp>
        <p:nvSpPr>
          <p:cNvPr id="8" name="Left Arrow 7"/>
          <p:cNvSpPr/>
          <p:nvPr/>
        </p:nvSpPr>
        <p:spPr>
          <a:xfrm>
            <a:off x="4125094" y="2689412"/>
            <a:ext cx="2689845" cy="793376"/>
          </a:xfrm>
          <a:prstGeom prst="lef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Click Here for all terms</a:t>
            </a:r>
          </a:p>
        </p:txBody>
      </p:sp>
      <p:sp>
        <p:nvSpPr>
          <p:cNvPr id="6" name="Left Arrow 7">
            <a:extLst>
              <a:ext uri="{FF2B5EF4-FFF2-40B4-BE49-F238E27FC236}">
                <a16:creationId xmlns:a16="http://schemas.microsoft.com/office/drawing/2014/main" id="{36472458-7F39-466C-A320-9885BE27F6F9}"/>
              </a:ext>
            </a:extLst>
          </p:cNvPr>
          <p:cNvSpPr/>
          <p:nvPr/>
        </p:nvSpPr>
        <p:spPr>
          <a:xfrm>
            <a:off x="4111850" y="4565278"/>
            <a:ext cx="3780454" cy="793376"/>
          </a:xfrm>
          <a:prstGeom prst="leftArrow">
            <a:avLst/>
          </a:prstGeom>
          <a:solidFill>
            <a:srgbClr val="00B0F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or Highlight term and click here</a:t>
            </a:r>
          </a:p>
        </p:txBody>
      </p:sp>
    </p:spTree>
    <p:extLst>
      <p:ext uri="{BB962C8B-B14F-4D97-AF65-F5344CB8AC3E}">
        <p14:creationId xmlns:p14="http://schemas.microsoft.com/office/powerpoint/2010/main" val="154539108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A96604-C4A5-458E-9035-07B7819A8C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Assignment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4A2A64-6D8C-4BBA-984D-C9118FAB3D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28286"/>
            <a:ext cx="8229600" cy="4658628"/>
          </a:xfrm>
        </p:spPr>
        <p:txBody>
          <a:bodyPr/>
          <a:lstStyle/>
          <a:p>
            <a:r>
              <a:rPr lang="en-US" sz="2800" dirty="0"/>
              <a:t>Understand the code</a:t>
            </a:r>
          </a:p>
          <a:p>
            <a:r>
              <a:rPr lang="en-US" sz="2800" dirty="0"/>
              <a:t>Open skeleton code: </a:t>
            </a:r>
            <a:r>
              <a:rPr lang="en-US" sz="2800" dirty="0" err="1"/>
              <a:t>OhmMeterPlusSKEL.ino</a:t>
            </a:r>
            <a:endParaRPr lang="en-US" sz="2800" dirty="0"/>
          </a:p>
          <a:p>
            <a:r>
              <a:rPr lang="en-US" sz="2800" dirty="0"/>
              <a:t>Edit to make the changes shown above</a:t>
            </a:r>
          </a:p>
          <a:p>
            <a:r>
              <a:rPr lang="en-US" sz="2800" dirty="0"/>
              <a:t>Test circuit with:</a:t>
            </a:r>
          </a:p>
          <a:p>
            <a:pPr lvl="1"/>
            <a:r>
              <a:rPr lang="en-US" sz="2400" dirty="0"/>
              <a:t>220 Ohm</a:t>
            </a:r>
          </a:p>
          <a:p>
            <a:pPr lvl="1"/>
            <a:r>
              <a:rPr lang="en-US" sz="2400" dirty="0"/>
              <a:t>1K Ohm</a:t>
            </a:r>
          </a:p>
          <a:p>
            <a:pPr lvl="1"/>
            <a:r>
              <a:rPr lang="en-US" sz="2400" dirty="0"/>
              <a:t>10K Ohm</a:t>
            </a:r>
          </a:p>
          <a:p>
            <a:pPr lvl="1"/>
            <a:r>
              <a:rPr lang="en-US" sz="2400" dirty="0"/>
              <a:t>100K Ohm</a:t>
            </a:r>
          </a:p>
          <a:p>
            <a:pPr lvl="1"/>
            <a:r>
              <a:rPr lang="en-US" sz="2400" dirty="0"/>
              <a:t>Photoresistor, in light and in shadow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C4C543E-E35C-49EB-BDBC-130B981820A1}"/>
              </a:ext>
            </a:extLst>
          </p:cNvPr>
          <p:cNvSpPr/>
          <p:nvPr/>
        </p:nvSpPr>
        <p:spPr>
          <a:xfrm>
            <a:off x="190706" y="92076"/>
            <a:ext cx="1854662" cy="4616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tx1">
                    <a:lumMod val="95000"/>
                    <a:lumOff val="5000"/>
                  </a:schemeClr>
                </a:solidFill>
              </a:rPr>
              <a:t>Hands On</a:t>
            </a:r>
          </a:p>
        </p:txBody>
      </p:sp>
    </p:spTree>
    <p:extLst>
      <p:ext uri="{BB962C8B-B14F-4D97-AF65-F5344CB8AC3E}">
        <p14:creationId xmlns:p14="http://schemas.microsoft.com/office/powerpoint/2010/main" val="33722259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if</a:t>
            </a:r>
            <a:r>
              <a:rPr lang="en-US" dirty="0"/>
              <a:t> statement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27547" y="1286300"/>
            <a:ext cx="8557146" cy="2172517"/>
          </a:xfrm>
        </p:spPr>
        <p:txBody>
          <a:bodyPr/>
          <a:lstStyle/>
          <a:p>
            <a:r>
              <a:rPr lang="en-US" dirty="0"/>
              <a:t>This is how computers make decisions</a:t>
            </a:r>
          </a:p>
          <a:p>
            <a:pPr lvl="1"/>
            <a:r>
              <a:rPr lang="en-US" dirty="0"/>
              <a:t>E.g., is a sensor value above a certain number? </a:t>
            </a:r>
          </a:p>
          <a:p>
            <a:r>
              <a:rPr lang="en-US" dirty="0"/>
              <a:t>The format for an if test is:</a:t>
            </a:r>
          </a:p>
          <a:p>
            <a:pPr marL="1371600" lvl="3" indent="0">
              <a:buNone/>
            </a:pP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127785E-44AC-4BDA-B5DF-89B48DD3D322}"/>
              </a:ext>
            </a:extLst>
          </p:cNvPr>
          <p:cNvSpPr txBox="1"/>
          <p:nvPr/>
        </p:nvSpPr>
        <p:spPr>
          <a:xfrm>
            <a:off x="4437110" y="3843760"/>
            <a:ext cx="3647024" cy="156966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if (</a:t>
            </a:r>
            <a:r>
              <a:rPr lang="en-US" sz="2400" dirty="0" err="1">
                <a:solidFill>
                  <a:schemeClr val="accent6">
                    <a:lumMod val="75000"/>
                  </a:schemeClr>
                </a:solidFill>
              </a:rPr>
              <a:t>someVariable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 &gt; 50)</a:t>
            </a:r>
          </a:p>
          <a:p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{</a:t>
            </a:r>
          </a:p>
          <a:p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  </a:t>
            </a:r>
            <a:r>
              <a:rPr lang="en-US" sz="2400" dirty="0" err="1">
                <a:solidFill>
                  <a:schemeClr val="accent6">
                    <a:lumMod val="75000"/>
                  </a:schemeClr>
                </a:solidFill>
              </a:rPr>
              <a:t>digitalWrite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(</a:t>
            </a:r>
            <a:r>
              <a:rPr lang="en-US" sz="2400" dirty="0" err="1">
                <a:solidFill>
                  <a:schemeClr val="accent6">
                    <a:lumMod val="75000"/>
                  </a:schemeClr>
                </a:solidFill>
              </a:rPr>
              <a:t>LEDpin,HIGH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);</a:t>
            </a:r>
          </a:p>
          <a:p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D946D7-3BB0-4CFA-B49F-1FDB40591D0D}"/>
              </a:ext>
            </a:extLst>
          </p:cNvPr>
          <p:cNvSpPr txBox="1"/>
          <p:nvPr/>
        </p:nvSpPr>
        <p:spPr>
          <a:xfrm>
            <a:off x="948476" y="3852117"/>
            <a:ext cx="2445028" cy="156966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if (Condition True)</a:t>
            </a:r>
          </a:p>
          <a:p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{</a:t>
            </a:r>
          </a:p>
          <a:p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  statements</a:t>
            </a:r>
          </a:p>
          <a:p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}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DD61372-BE3D-412E-BB31-23902D08A7BA}"/>
              </a:ext>
            </a:extLst>
          </p:cNvPr>
          <p:cNvSpPr txBox="1"/>
          <p:nvPr/>
        </p:nvSpPr>
        <p:spPr>
          <a:xfrm>
            <a:off x="5460842" y="3375044"/>
            <a:ext cx="14157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Example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15D03F-F21A-43B3-B6CA-8C03A59DD5C3}"/>
              </a:ext>
            </a:extLst>
          </p:cNvPr>
          <p:cNvSpPr txBox="1"/>
          <p:nvPr/>
        </p:nvSpPr>
        <p:spPr>
          <a:xfrm>
            <a:off x="1463135" y="3289932"/>
            <a:ext cx="12343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Format</a:t>
            </a:r>
          </a:p>
        </p:txBody>
      </p:sp>
    </p:spTree>
    <p:extLst>
      <p:ext uri="{BB962C8B-B14F-4D97-AF65-F5344CB8AC3E}">
        <p14:creationId xmlns:p14="http://schemas.microsoft.com/office/powerpoint/2010/main" val="90573642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2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uwyo_powerpoint_template1 [Read-Only]" id="{4B645B48-1D4D-4A7E-A227-940AAC3A88AC}" vid="{15DB65A0-2F0D-4341-9F81-3E8330120F27}"/>
    </a:ext>
  </a:extLst>
</a:theme>
</file>

<file path=ppt/theme/theme4.xml><?xml version="1.0" encoding="utf-8"?>
<a:theme xmlns:a="http://schemas.openxmlformats.org/drawingml/2006/main" name="3_Custom Design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4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5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22381</TotalTime>
  <Words>4547</Words>
  <Application>Microsoft Office PowerPoint</Application>
  <PresentationFormat>On-screen Show (4:3)</PresentationFormat>
  <Paragraphs>751</Paragraphs>
  <Slides>80</Slides>
  <Notes>37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80</vt:i4>
      </vt:variant>
    </vt:vector>
  </HeadingPairs>
  <TitlesOfParts>
    <vt:vector size="92" baseType="lpstr">
      <vt:lpstr>Arial</vt:lpstr>
      <vt:lpstr>Calibri</vt:lpstr>
      <vt:lpstr>Cambria Math</vt:lpstr>
      <vt:lpstr>Courier New</vt:lpstr>
      <vt:lpstr>Symbol</vt:lpstr>
      <vt:lpstr>Wingdings</vt:lpstr>
      <vt:lpstr>Custom Design</vt:lpstr>
      <vt:lpstr>1_Custom Design</vt:lpstr>
      <vt:lpstr>2_Custom Design</vt:lpstr>
      <vt:lpstr>3_Custom Design</vt:lpstr>
      <vt:lpstr>4_Custom Design</vt:lpstr>
      <vt:lpstr>5_Custom Design</vt:lpstr>
      <vt:lpstr>Arduino Programming using C</vt:lpstr>
      <vt:lpstr>digitalRead and digitalWrite</vt:lpstr>
      <vt:lpstr>Meaning of LOW and HIGH</vt:lpstr>
      <vt:lpstr>Push Button Switch</vt:lpstr>
      <vt:lpstr>How to use a Push Button switch A difficulty:</vt:lpstr>
      <vt:lpstr>Solution: Use a “Pull-up” resistor  </vt:lpstr>
      <vt:lpstr>Built-In Pull-up Resistor</vt:lpstr>
      <vt:lpstr>Getting Help</vt:lpstr>
      <vt:lpstr>if statement</vt:lpstr>
      <vt:lpstr>if details</vt:lpstr>
      <vt:lpstr>PowerPoint Presentation</vt:lpstr>
      <vt:lpstr>Build This Circuit</vt:lpstr>
      <vt:lpstr>Your Assignment:</vt:lpstr>
      <vt:lpstr>What does “=“ mean?</vt:lpstr>
      <vt:lpstr>What does “==“ mean?</vt:lpstr>
      <vt:lpstr>if Statement Practice</vt:lpstr>
      <vt:lpstr>Several Forms of IF</vt:lpstr>
      <vt:lpstr>Practice Assignment</vt:lpstr>
      <vt:lpstr>If you have time (or do at home)</vt:lpstr>
      <vt:lpstr>Repeating Statements with “Loops”</vt:lpstr>
      <vt:lpstr>We begin with the while loop</vt:lpstr>
      <vt:lpstr>Example 1: Count # Times Thru Loop</vt:lpstr>
      <vt:lpstr>Example 2: Measuring Time Duration</vt:lpstr>
      <vt:lpstr>The Sketch</vt:lpstr>
      <vt:lpstr>PowerPoint Presentation</vt:lpstr>
      <vt:lpstr>Serial Monitor information</vt:lpstr>
      <vt:lpstr>What do the numbers mean???</vt:lpstr>
      <vt:lpstr>Very small values indicate switch bounce!</vt:lpstr>
      <vt:lpstr>Software solution: sleep</vt:lpstr>
      <vt:lpstr>Debounce Your Program</vt:lpstr>
      <vt:lpstr>for statements e x t r e m e l y  useful!</vt:lpstr>
      <vt:lpstr>Using a “for” statement</vt:lpstr>
      <vt:lpstr>For-loop Practice</vt:lpstr>
      <vt:lpstr>Analog Inputs</vt:lpstr>
      <vt:lpstr>Questions</vt:lpstr>
      <vt:lpstr>Analog and Digital Signals</vt:lpstr>
      <vt:lpstr>Analog-to-Digital Converter “ADC”</vt:lpstr>
      <vt:lpstr>Analog Inputs</vt:lpstr>
      <vt:lpstr>Potentiometer (“Pot”)</vt:lpstr>
      <vt:lpstr>PowerPoint Presentation</vt:lpstr>
      <vt:lpstr>This is called a “Voltage Divider” circuit</vt:lpstr>
      <vt:lpstr>PowerPoint Presentation</vt:lpstr>
      <vt:lpstr>Get a Built-in Example</vt:lpstr>
      <vt:lpstr>Experiment </vt:lpstr>
      <vt:lpstr>Use the Metal Pot (if you have one)</vt:lpstr>
      <vt:lpstr>Upload the Sketch</vt:lpstr>
      <vt:lpstr>Serial Plotter</vt:lpstr>
      <vt:lpstr>What We Learned</vt:lpstr>
      <vt:lpstr>Pulse Width Modulation (PWM)</vt:lpstr>
      <vt:lpstr>analogWrite():  It’s not Analog!</vt:lpstr>
      <vt:lpstr>PWM Controls Average Voltage</vt:lpstr>
      <vt:lpstr>PWM Restrictions</vt:lpstr>
      <vt:lpstr>Try it</vt:lpstr>
      <vt:lpstr>PowerPoint Presentation</vt:lpstr>
      <vt:lpstr>Using PWM with an RGB LED</vt:lpstr>
      <vt:lpstr>What is an RGB LED?</vt:lpstr>
      <vt:lpstr>PowerPoint Presentation</vt:lpstr>
      <vt:lpstr>Build this Circuit</vt:lpstr>
      <vt:lpstr>Your Assignment:</vt:lpstr>
      <vt:lpstr>RGB LED code</vt:lpstr>
      <vt:lpstr>Practical Use of analogInput  Make a Voltmeter and an Ohm meter</vt:lpstr>
      <vt:lpstr>Convert analogRead() to Volts</vt:lpstr>
      <vt:lpstr>Voltmeter Sketch</vt:lpstr>
      <vt:lpstr>“Floating Point” Variables</vt:lpstr>
      <vt:lpstr>PowerPoint Presentation</vt:lpstr>
      <vt:lpstr>Experiment #1</vt:lpstr>
      <vt:lpstr>Experiment 2: Floating Input</vt:lpstr>
      <vt:lpstr>Experiment #3</vt:lpstr>
      <vt:lpstr>Next Project: Build an Ohmmeter</vt:lpstr>
      <vt:lpstr>Theory of Operation</vt:lpstr>
      <vt:lpstr>Make a New Sketch: OhmMeter.ino</vt:lpstr>
      <vt:lpstr>Create the OhmMeter sketch</vt:lpstr>
      <vt:lpstr>OhmMeter.ino (cont’d)</vt:lpstr>
      <vt:lpstr>Your Job:</vt:lpstr>
      <vt:lpstr>The Ohmmeter Circuit </vt:lpstr>
      <vt:lpstr>Final Project (if you have time):  Ohmmeter + LED Display</vt:lpstr>
      <vt:lpstr>The Modified Circuit</vt:lpstr>
      <vt:lpstr>Modifications to setup()</vt:lpstr>
      <vt:lpstr>Modifications to loop()</vt:lpstr>
      <vt:lpstr>Your Assignment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Institutional Marketing</dc:creator>
  <cp:lastModifiedBy>Matthew Pikal</cp:lastModifiedBy>
  <cp:revision>844</cp:revision>
  <cp:lastPrinted>2020-07-06T22:19:33Z</cp:lastPrinted>
  <dcterms:created xsi:type="dcterms:W3CDTF">2014-09-17T21:08:03Z</dcterms:created>
  <dcterms:modified xsi:type="dcterms:W3CDTF">2025-07-02T15:07:02Z</dcterms:modified>
</cp:coreProperties>
</file>